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76"/>
  </p:notesMasterIdLst>
  <p:sldIdLst>
    <p:sldId id="256" r:id="rId2"/>
    <p:sldId id="337" r:id="rId3"/>
    <p:sldId id="546" r:id="rId4"/>
    <p:sldId id="414" r:id="rId5"/>
    <p:sldId id="429" r:id="rId6"/>
    <p:sldId id="472" r:id="rId7"/>
    <p:sldId id="428" r:id="rId8"/>
    <p:sldId id="531" r:id="rId9"/>
    <p:sldId id="539" r:id="rId10"/>
    <p:sldId id="538" r:id="rId11"/>
    <p:sldId id="533" r:id="rId12"/>
    <p:sldId id="433" r:id="rId13"/>
    <p:sldId id="537" r:id="rId14"/>
    <p:sldId id="524" r:id="rId15"/>
    <p:sldId id="525" r:id="rId16"/>
    <p:sldId id="535" r:id="rId17"/>
    <p:sldId id="544" r:id="rId18"/>
    <p:sldId id="545" r:id="rId19"/>
    <p:sldId id="540" r:id="rId20"/>
    <p:sldId id="536" r:id="rId21"/>
    <p:sldId id="436" r:id="rId22"/>
    <p:sldId id="541" r:id="rId23"/>
    <p:sldId id="415" r:id="rId24"/>
    <p:sldId id="416" r:id="rId25"/>
    <p:sldId id="417" r:id="rId26"/>
    <p:sldId id="418" r:id="rId27"/>
    <p:sldId id="419" r:id="rId28"/>
    <p:sldId id="420" r:id="rId29"/>
    <p:sldId id="479" r:id="rId30"/>
    <p:sldId id="422" r:id="rId31"/>
    <p:sldId id="423" r:id="rId32"/>
    <p:sldId id="424" r:id="rId33"/>
    <p:sldId id="438" r:id="rId34"/>
    <p:sldId id="439" r:id="rId35"/>
    <p:sldId id="463" r:id="rId36"/>
    <p:sldId id="464" r:id="rId37"/>
    <p:sldId id="465" r:id="rId38"/>
    <p:sldId id="466" r:id="rId39"/>
    <p:sldId id="467" r:id="rId40"/>
    <p:sldId id="468" r:id="rId41"/>
    <p:sldId id="476" r:id="rId42"/>
    <p:sldId id="527" r:id="rId43"/>
    <p:sldId id="528" r:id="rId44"/>
    <p:sldId id="529" r:id="rId45"/>
    <p:sldId id="489" r:id="rId46"/>
    <p:sldId id="547" r:id="rId47"/>
    <p:sldId id="498" r:id="rId48"/>
    <p:sldId id="556" r:id="rId49"/>
    <p:sldId id="557" r:id="rId50"/>
    <p:sldId id="558" r:id="rId51"/>
    <p:sldId id="508" r:id="rId52"/>
    <p:sldId id="509" r:id="rId53"/>
    <p:sldId id="510" r:id="rId54"/>
    <p:sldId id="548" r:id="rId55"/>
    <p:sldId id="549" r:id="rId56"/>
    <p:sldId id="550" r:id="rId57"/>
    <p:sldId id="551" r:id="rId58"/>
    <p:sldId id="552" r:id="rId59"/>
    <p:sldId id="553" r:id="rId60"/>
    <p:sldId id="554" r:id="rId61"/>
    <p:sldId id="555" r:id="rId62"/>
    <p:sldId id="511" r:id="rId63"/>
    <p:sldId id="560" r:id="rId64"/>
    <p:sldId id="561" r:id="rId65"/>
    <p:sldId id="504" r:id="rId66"/>
    <p:sldId id="543" r:id="rId67"/>
    <p:sldId id="521" r:id="rId68"/>
    <p:sldId id="517" r:id="rId69"/>
    <p:sldId id="518" r:id="rId70"/>
    <p:sldId id="519" r:id="rId71"/>
    <p:sldId id="522" r:id="rId72"/>
    <p:sldId id="520" r:id="rId73"/>
    <p:sldId id="523" r:id="rId74"/>
    <p:sldId id="559"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90" d="100"/>
          <a:sy n="90" d="100"/>
        </p:scale>
        <p:origin x="-2088" y="-5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569B13-2B6E-A444-8135-10930EB4C143}" type="datetimeFigureOut">
              <a:rPr lang="en-US" smtClean="0"/>
              <a:pPr/>
              <a:t>9/19/13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D918DF-FD15-9F41-8DEF-FA613208914C}" type="slidenum">
              <a:rPr lang="en-US" smtClean="0"/>
              <a:pPr/>
              <a:t>‹#›</a:t>
            </a:fld>
            <a:endParaRPr lang="en-US"/>
          </a:p>
        </p:txBody>
      </p:sp>
    </p:spTree>
    <p:extLst>
      <p:ext uri="{BB962C8B-B14F-4D97-AF65-F5344CB8AC3E}">
        <p14:creationId xmlns:p14="http://schemas.microsoft.com/office/powerpoint/2010/main" val="10653064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A sketch showing the relationship between the number of sequence reads and the number of edges in the graph. Because the underlying genome is fixed in size, as the number of sequence reads increases the number of edges in the graph due to the underlying genome that will plateau when every part of the genome is covered. Conversely, since errors tend to be random and more or less unique, their number scales linearly with the number of sequence reads. Once enough sequence reads are present to have enough coverage to clearly distinguish true edges (which come from the underlying genome), they will usually be outnumbered by spurious edges (which arise from errors) by a substantial factor.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Goal is</a:t>
            </a:r>
            <a:r>
              <a:rPr lang="en-US" baseline="0" dirty="0" smtClean="0"/>
              <a:t> to do first stage data reduction/analysis in less time than it takes to generate the data.  Compression =&gt; OLC assembly.</a:t>
            </a:r>
            <a:endParaRPr lang="en-US" dirty="0"/>
          </a:p>
        </p:txBody>
      </p:sp>
      <p:sp>
        <p:nvSpPr>
          <p:cNvPr id="4" name="Slide Number Placeholder 3"/>
          <p:cNvSpPr>
            <a:spLocks noGrp="1"/>
          </p:cNvSpPr>
          <p:nvPr>
            <p:ph type="sldNum" sz="quarter" idx="10"/>
          </p:nvPr>
        </p:nvSpPr>
        <p:spPr/>
        <p:txBody>
          <a:bodyPr/>
          <a:lstStyle/>
          <a:p>
            <a:fld id="{86779365-F956-A840-9486-2A027B44A0F1}" type="slidenum">
              <a:rPr lang="en-US" smtClean="0"/>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816C6B2A-8620-E344-B46C-0E5A8E35B949}" type="datetimeFigureOut">
              <a:rPr lang="en-US" smtClean="0"/>
              <a:pPr/>
              <a:t>9/19/13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090B3FD-CF99-E843-B6D9-35EC4A207D88}"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16C6B2A-8620-E344-B46C-0E5A8E35B949}" type="datetimeFigureOut">
              <a:rPr lang="en-US" smtClean="0"/>
              <a:pPr/>
              <a:t>9/19/13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0B3FD-CF99-E843-B6D9-35EC4A207D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16C6B2A-8620-E344-B46C-0E5A8E35B949}" type="datetimeFigureOut">
              <a:rPr lang="en-US" smtClean="0"/>
              <a:pPr/>
              <a:t>9/19/13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0B3FD-CF99-E843-B6D9-35EC4A207D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816C6B2A-8620-E344-B46C-0E5A8E35B949}" type="datetimeFigureOut">
              <a:rPr lang="en-US" smtClean="0"/>
              <a:pPr/>
              <a:t>9/19/13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90B3FD-CF99-E843-B6D9-35EC4A207D88}"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16C6B2A-8620-E344-B46C-0E5A8E35B949}" type="datetimeFigureOut">
              <a:rPr lang="en-US" smtClean="0"/>
              <a:pPr/>
              <a:t>9/19/13</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4090B3FD-CF99-E843-B6D9-35EC4A207D8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816C6B2A-8620-E344-B46C-0E5A8E35B949}" type="datetimeFigureOut">
              <a:rPr lang="en-US" smtClean="0"/>
              <a:pPr/>
              <a:t>9/19/13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0B3FD-CF99-E843-B6D9-35EC4A207D88}"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816C6B2A-8620-E344-B46C-0E5A8E35B949}" type="datetimeFigureOut">
              <a:rPr lang="en-US" smtClean="0"/>
              <a:pPr/>
              <a:t>9/19/13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90B3FD-CF99-E843-B6D9-35EC4A207D88}"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16C6B2A-8620-E344-B46C-0E5A8E35B949}" type="datetimeFigureOut">
              <a:rPr lang="en-US" smtClean="0"/>
              <a:pPr/>
              <a:t>9/19/13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90B3FD-CF99-E843-B6D9-35EC4A207D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6C6B2A-8620-E344-B46C-0E5A8E35B949}" type="datetimeFigureOut">
              <a:rPr lang="en-US" smtClean="0"/>
              <a:pPr/>
              <a:t>9/19/13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90B3FD-CF99-E843-B6D9-35EC4A207D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16C6B2A-8620-E344-B46C-0E5A8E35B949}" type="datetimeFigureOut">
              <a:rPr lang="en-US" smtClean="0"/>
              <a:pPr/>
              <a:t>9/19/13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90B3FD-CF99-E843-B6D9-35EC4A207D88}"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16C6B2A-8620-E344-B46C-0E5A8E35B949}" type="datetimeFigureOut">
              <a:rPr lang="en-US" smtClean="0"/>
              <a:pPr/>
              <a:t>9/19/13</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4090B3FD-CF99-E843-B6D9-35EC4A207D88}"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816C6B2A-8620-E344-B46C-0E5A8E35B949}" type="datetimeFigureOut">
              <a:rPr lang="en-US" smtClean="0"/>
              <a:pPr/>
              <a:t>9/19/13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090B3FD-CF99-E843-B6D9-35EC4A207D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3200399"/>
            <a:ext cx="6400800" cy="2414337"/>
          </a:xfrm>
        </p:spPr>
        <p:txBody>
          <a:bodyPr>
            <a:normAutofit fontScale="92500" lnSpcReduction="20000"/>
          </a:bodyPr>
          <a:lstStyle/>
          <a:p>
            <a:r>
              <a:rPr lang="en-US" dirty="0" smtClean="0"/>
              <a:t>C. Titus Brown</a:t>
            </a:r>
          </a:p>
          <a:p>
            <a:r>
              <a:rPr lang="en-US" dirty="0" smtClean="0"/>
              <a:t>Assistant Professor</a:t>
            </a:r>
          </a:p>
          <a:p>
            <a:r>
              <a:rPr lang="en-US" dirty="0" smtClean="0"/>
              <a:t>CSE, MMG, BEACON</a:t>
            </a:r>
          </a:p>
          <a:p>
            <a:r>
              <a:rPr lang="en-US" dirty="0" smtClean="0"/>
              <a:t>Michigan State University</a:t>
            </a:r>
          </a:p>
          <a:p>
            <a:r>
              <a:rPr lang="en-US" dirty="0" smtClean="0"/>
              <a:t>September 2013</a:t>
            </a:r>
            <a:endParaRPr lang="en-US" dirty="0" smtClean="0"/>
          </a:p>
          <a:p>
            <a:r>
              <a:rPr lang="en-US" dirty="0" err="1" smtClean="0"/>
              <a:t>ctb@msu.edu</a:t>
            </a:r>
            <a:endParaRPr lang="en-US" dirty="0"/>
          </a:p>
        </p:txBody>
      </p:sp>
      <p:sp>
        <p:nvSpPr>
          <p:cNvPr id="2" name="Title 1"/>
          <p:cNvSpPr>
            <a:spLocks noGrp="1"/>
          </p:cNvSpPr>
          <p:nvPr>
            <p:ph type="ctrTitle"/>
          </p:nvPr>
        </p:nvSpPr>
        <p:spPr/>
        <p:txBody>
          <a:bodyPr>
            <a:normAutofit/>
          </a:bodyPr>
          <a:lstStyle/>
          <a:p>
            <a:r>
              <a:rPr lang="en-US" sz="2800" dirty="0" smtClean="0"/>
              <a:t>Assembling metagenomes: a not so practical guide</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a:t>
            </a:r>
            <a:r>
              <a:rPr lang="en-US" dirty="0" err="1"/>
              <a:t>mer</a:t>
            </a:r>
            <a:r>
              <a:rPr lang="en-US" dirty="0"/>
              <a:t> based assemblers scale </a:t>
            </a:r>
            <a:r>
              <a:rPr lang="en-US" dirty="0" smtClean="0"/>
              <a:t>poorly</a:t>
            </a:r>
            <a:endParaRPr lang="en-US" dirty="0"/>
          </a:p>
        </p:txBody>
      </p:sp>
      <p:sp>
        <p:nvSpPr>
          <p:cNvPr id="3" name="Content Placeholder 2"/>
          <p:cNvSpPr>
            <a:spLocks noGrp="1"/>
          </p:cNvSpPr>
          <p:nvPr>
            <p:ph idx="1"/>
          </p:nvPr>
        </p:nvSpPr>
        <p:spPr>
          <a:xfrm>
            <a:off x="918727" y="1839874"/>
            <a:ext cx="7768073" cy="4737389"/>
          </a:xfrm>
        </p:spPr>
        <p:txBody>
          <a:bodyPr>
            <a:noAutofit/>
          </a:bodyPr>
          <a:lstStyle/>
          <a:p>
            <a:pPr>
              <a:buNone/>
            </a:pPr>
            <a:r>
              <a:rPr lang="en-US" sz="2400" dirty="0" smtClean="0"/>
              <a:t>Why </a:t>
            </a:r>
            <a:r>
              <a:rPr lang="en-US" sz="2400" dirty="0"/>
              <a:t>do big data sets require big machines??</a:t>
            </a:r>
            <a:endParaRPr lang="en-US" sz="2400" dirty="0" smtClean="0"/>
          </a:p>
          <a:p>
            <a:pPr>
              <a:buNone/>
            </a:pPr>
            <a:endParaRPr lang="en-US" sz="2400" dirty="0" smtClean="0"/>
          </a:p>
          <a:p>
            <a:pPr>
              <a:buNone/>
            </a:pPr>
            <a:r>
              <a:rPr lang="en-US" sz="2400" dirty="0" smtClean="0"/>
              <a:t>Memory usage ~ “real” variation + number of errors</a:t>
            </a:r>
          </a:p>
          <a:p>
            <a:pPr>
              <a:buNone/>
            </a:pPr>
            <a:r>
              <a:rPr lang="en-US" sz="2400" dirty="0" smtClean="0"/>
              <a:t>Number of errors ~ size of data set</a:t>
            </a:r>
          </a:p>
          <a:p>
            <a:pPr>
              <a:buNone/>
            </a:pPr>
            <a:endParaRPr lang="en-US" sz="2400" dirty="0" smtClean="0"/>
          </a:p>
          <a:p>
            <a:pPr>
              <a:buNone/>
            </a:pPr>
            <a:endParaRPr lang="en-US" sz="2400" dirty="0"/>
          </a:p>
          <a:p>
            <a:pPr>
              <a:buNone/>
            </a:pPr>
            <a:endParaRPr lang="en-US" sz="2400" dirty="0" smtClean="0"/>
          </a:p>
        </p:txBody>
      </p:sp>
      <p:pic>
        <p:nvPicPr>
          <p:cNvPr id="6" name="Picture 5" descr="fiz.pdf"/>
          <p:cNvPicPr>
            <a:picLocks noChangeAspect="1"/>
          </p:cNvPicPr>
          <p:nvPr/>
        </p:nvPicPr>
        <p:blipFill>
          <a:blip r:embed="rId2"/>
          <a:stretch>
            <a:fillRect/>
          </a:stretch>
        </p:blipFill>
        <p:spPr>
          <a:xfrm>
            <a:off x="3047440" y="4062347"/>
            <a:ext cx="3954938" cy="1810220"/>
          </a:xfrm>
          <a:prstGeom prst="rect">
            <a:avLst/>
          </a:prstGeom>
        </p:spPr>
      </p:pic>
    </p:spTree>
    <p:extLst>
      <p:ext uri="{BB962C8B-B14F-4D97-AF65-F5344CB8AC3E}">
        <p14:creationId xmlns:p14="http://schemas.microsoft.com/office/powerpoint/2010/main" val="16309516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35008"/>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endParaRPr lang="en-GB" b="1" dirty="0">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520" y="6283380"/>
            <a:ext cx="2534400" cy="5054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567" y="1523999"/>
            <a:ext cx="7187425" cy="41617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671040" y="5972308"/>
            <a:ext cx="3918240"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Conway T C , Bromage A J Bioinformatics 2011;27:479-486</a:t>
            </a:r>
          </a:p>
        </p:txBody>
      </p:sp>
      <p:sp>
        <p:nvSpPr>
          <p:cNvPr id="3077" name="Text Box 5"/>
          <p:cNvSpPr txBox="1">
            <a:spLocks noChangeArrowheads="1"/>
          </p:cNvSpPr>
          <p:nvPr/>
        </p:nvSpPr>
        <p:spPr bwMode="auto">
          <a:xfrm>
            <a:off x="97920" y="6450438"/>
            <a:ext cx="4930560" cy="3470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 The Author 2011. Published by Oxford University Press. All rights reserved. For Permissions, please email: journals.permissions@oup.com</a:t>
            </a:r>
          </a:p>
        </p:txBody>
      </p:sp>
      <p:cxnSp>
        <p:nvCxnSpPr>
          <p:cNvPr id="7" name="Straight Arrow Connector 6"/>
          <p:cNvCxnSpPr/>
          <p:nvPr/>
        </p:nvCxnSpPr>
        <p:spPr>
          <a:xfrm>
            <a:off x="2593474" y="4438316"/>
            <a:ext cx="3934046"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465137" y="3208421"/>
            <a:ext cx="3934046" cy="15828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57200" y="186637"/>
            <a:ext cx="8229600" cy="1143000"/>
          </a:xfrm>
        </p:spPr>
        <p:txBody>
          <a:bodyPr>
            <a:normAutofit/>
          </a:bodyPr>
          <a:lstStyle/>
          <a:p>
            <a:pPr algn="r"/>
            <a:r>
              <a:rPr lang="en-US" sz="2800" dirty="0" smtClean="0"/>
              <a:t>De </a:t>
            </a:r>
            <a:r>
              <a:rPr lang="en-US" sz="2800" dirty="0" err="1" smtClean="0"/>
              <a:t>Bruijn</a:t>
            </a:r>
            <a:r>
              <a:rPr lang="en-US" sz="2800" dirty="0" smtClean="0"/>
              <a:t> graphs scale poorly with data size</a:t>
            </a:r>
            <a:endParaRPr lang="en-US" sz="2800" dirty="0"/>
          </a:p>
        </p:txBody>
      </p:sp>
    </p:spTree>
    <p:extLst>
      <p:ext uri="{BB962C8B-B14F-4D97-AF65-F5344CB8AC3E}">
        <p14:creationId xmlns:p14="http://schemas.microsoft.com/office/powerpoint/2010/main" val="77768930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memory measurements</a:t>
            </a:r>
            <a:endParaRPr lang="en-US" dirty="0"/>
          </a:p>
        </p:txBody>
      </p:sp>
      <p:pic>
        <p:nvPicPr>
          <p:cNvPr id="4" name="Content Placeholder 3" descr="memory.pdf"/>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l="196" t="5835" r="680"/>
          <a:stretch/>
        </p:blipFill>
        <p:spPr>
          <a:xfrm>
            <a:off x="1462505" y="1417638"/>
            <a:ext cx="6772642" cy="4825415"/>
          </a:xfrm>
        </p:spPr>
      </p:pic>
      <p:sp>
        <p:nvSpPr>
          <p:cNvPr id="3" name="TextBox 2"/>
          <p:cNvSpPr txBox="1"/>
          <p:nvPr/>
        </p:nvSpPr>
        <p:spPr>
          <a:xfrm>
            <a:off x="5178777" y="6243053"/>
            <a:ext cx="3174667" cy="369332"/>
          </a:xfrm>
          <a:prstGeom prst="rect">
            <a:avLst/>
          </a:prstGeom>
          <a:noFill/>
        </p:spPr>
        <p:txBody>
          <a:bodyPr wrap="none" rtlCol="0">
            <a:spAutoFit/>
          </a:bodyPr>
          <a:lstStyle/>
          <a:p>
            <a:r>
              <a:rPr lang="en-US" dirty="0" smtClean="0"/>
              <a:t>Velvet measurements (Adina Howe)</a:t>
            </a:r>
            <a:endParaRPr lang="en-US" dirty="0"/>
          </a:p>
        </p:txBody>
      </p:sp>
    </p:spTree>
    <p:extLst>
      <p:ext uri="{BB962C8B-B14F-4D97-AF65-F5344CB8AC3E}">
        <p14:creationId xmlns:p14="http://schemas.microsoft.com/office/powerpoint/2010/main" val="33777277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data do we need? (I)</a:t>
            </a:r>
            <a:endParaRPr lang="en-US" dirty="0"/>
          </a:p>
        </p:txBody>
      </p:sp>
      <p:sp>
        <p:nvSpPr>
          <p:cNvPr id="3" name="Content Placeholder 2"/>
          <p:cNvSpPr>
            <a:spLocks noGrp="1"/>
          </p:cNvSpPr>
          <p:nvPr>
            <p:ph sz="quarter" idx="1"/>
          </p:nvPr>
        </p:nvSpPr>
        <p:spPr/>
        <p:txBody>
          <a:bodyPr/>
          <a:lstStyle/>
          <a:p>
            <a:pPr marL="0" indent="0">
              <a:buNone/>
            </a:pPr>
            <a:endParaRPr lang="en-US" dirty="0"/>
          </a:p>
          <a:p>
            <a:pPr marL="0" indent="0">
              <a:buNone/>
            </a:pPr>
            <a:endParaRPr lang="en-US" dirty="0" smtClean="0"/>
          </a:p>
          <a:p>
            <a:pPr marL="0" indent="0">
              <a:buNone/>
            </a:pPr>
            <a:endParaRPr lang="en-US" dirty="0"/>
          </a:p>
          <a:p>
            <a:pPr marL="0" indent="0" algn="ctr">
              <a:buNone/>
            </a:pPr>
            <a:r>
              <a:rPr lang="en-US" sz="3200" dirty="0" smtClean="0"/>
              <a:t>(“More” is rather vague…)</a:t>
            </a:r>
            <a:endParaRPr lang="en-US" sz="3200" dirty="0"/>
          </a:p>
        </p:txBody>
      </p:sp>
    </p:spTree>
    <p:extLst>
      <p:ext uri="{BB962C8B-B14F-4D97-AF65-F5344CB8AC3E}">
        <p14:creationId xmlns:p14="http://schemas.microsoft.com/office/powerpoint/2010/main" val="4236431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966742" y="5678178"/>
            <a:ext cx="6654306" cy="923330"/>
          </a:xfrm>
          <a:prstGeom prst="rect">
            <a:avLst/>
          </a:prstGeom>
          <a:noFill/>
        </p:spPr>
        <p:txBody>
          <a:bodyPr wrap="square" rtlCol="0">
            <a:spAutoFit/>
          </a:bodyPr>
          <a:lstStyle/>
          <a:p>
            <a:r>
              <a:rPr lang="en-US" dirty="0" smtClean="0"/>
              <a:t>Putting it in perspective:</a:t>
            </a:r>
          </a:p>
          <a:p>
            <a:r>
              <a:rPr lang="en-US" dirty="0" smtClean="0"/>
              <a:t>Total equivalent of ~1200 bacterial genomes</a:t>
            </a:r>
          </a:p>
          <a:p>
            <a:r>
              <a:rPr lang="en-US" dirty="0" smtClean="0"/>
              <a:t>Human genome ~3 billion bp  </a:t>
            </a:r>
            <a:endParaRPr lang="en-US" dirty="0"/>
          </a:p>
        </p:txBody>
      </p:sp>
      <p:sp>
        <p:nvSpPr>
          <p:cNvPr id="8" name="Title 7"/>
          <p:cNvSpPr>
            <a:spLocks noGrp="1"/>
          </p:cNvSpPr>
          <p:nvPr>
            <p:ph type="title"/>
          </p:nvPr>
        </p:nvSpPr>
        <p:spPr/>
        <p:txBody>
          <a:bodyPr>
            <a:normAutofit/>
          </a:bodyPr>
          <a:lstStyle/>
          <a:p>
            <a:r>
              <a:rPr lang="en-US" sz="3200" dirty="0" smtClean="0"/>
              <a:t>Assembly results for Iowa corn and prairie</a:t>
            </a:r>
            <a:br>
              <a:rPr lang="en-US" sz="3200" dirty="0" smtClean="0"/>
            </a:br>
            <a:r>
              <a:rPr lang="en-US" sz="2400" dirty="0" smtClean="0"/>
              <a:t>(2x ~300 Gbp soil metagenomes)</a:t>
            </a:r>
            <a:endParaRPr lang="en-US" sz="24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93816893"/>
              </p:ext>
            </p:extLst>
          </p:nvPr>
        </p:nvGraphicFramePr>
        <p:xfrm>
          <a:off x="2123616" y="2108193"/>
          <a:ext cx="5766979" cy="3106664"/>
        </p:xfrm>
        <a:graphic>
          <a:graphicData uri="http://schemas.openxmlformats.org/drawingml/2006/table">
            <a:tbl>
              <a:tblPr firstRow="1" bandRow="1">
                <a:tableStyleId>{1FECB4D8-DB02-4DC6-A0A2-4F2EBAE1DC90}</a:tableStyleId>
              </a:tblPr>
              <a:tblGrid>
                <a:gridCol w="1313471"/>
                <a:gridCol w="1699130"/>
                <a:gridCol w="1433898"/>
                <a:gridCol w="1320480"/>
              </a:tblGrid>
              <a:tr h="644479">
                <a:tc>
                  <a:txBody>
                    <a:bodyPr/>
                    <a:lstStyle/>
                    <a:p>
                      <a:pPr algn="ctr"/>
                      <a:r>
                        <a:rPr lang="en-US" dirty="0" smtClean="0"/>
                        <a:t>Total Assembly</a:t>
                      </a:r>
                      <a:endParaRPr lang="en-US" dirty="0"/>
                    </a:p>
                  </a:txBody>
                  <a:tcPr anchor="ctr"/>
                </a:tc>
                <a:tc>
                  <a:txBody>
                    <a:bodyPr/>
                    <a:lstStyle/>
                    <a:p>
                      <a:pPr algn="ctr"/>
                      <a:r>
                        <a:rPr lang="en-US" dirty="0" smtClean="0"/>
                        <a:t>Total Contigs</a:t>
                      </a:r>
                    </a:p>
                    <a:p>
                      <a:pPr algn="ctr"/>
                      <a:r>
                        <a:rPr lang="en-US" dirty="0" smtClean="0"/>
                        <a:t>(&gt; 300 bp)</a:t>
                      </a:r>
                      <a:endParaRPr lang="en-US" dirty="0"/>
                    </a:p>
                  </a:txBody>
                  <a:tcPr anchor="ctr"/>
                </a:tc>
                <a:tc>
                  <a:txBody>
                    <a:bodyPr/>
                    <a:lstStyle/>
                    <a:p>
                      <a:pPr algn="ctr"/>
                      <a:r>
                        <a:rPr lang="en-US" dirty="0" smtClean="0"/>
                        <a:t>% Reads Assembled</a:t>
                      </a:r>
                      <a:endParaRPr lang="en-US" dirty="0"/>
                    </a:p>
                  </a:txBody>
                  <a:tcPr anchor="ctr"/>
                </a:tc>
                <a:tc>
                  <a:txBody>
                    <a:bodyPr/>
                    <a:lstStyle/>
                    <a:p>
                      <a:pPr algn="ctr"/>
                      <a:r>
                        <a:rPr lang="en-US" dirty="0" smtClean="0"/>
                        <a:t>Predicted protein coding</a:t>
                      </a:r>
                      <a:endParaRPr lang="en-US" dirty="0"/>
                    </a:p>
                  </a:txBody>
                  <a:tcPr anchor="ctr"/>
                </a:tc>
              </a:tr>
              <a:tr h="1003545">
                <a:tc>
                  <a:txBody>
                    <a:bodyPr/>
                    <a:lstStyle/>
                    <a:p>
                      <a:pPr algn="ctr"/>
                      <a:r>
                        <a:rPr lang="en-US" sz="2400" dirty="0" smtClean="0"/>
                        <a:t>2.5</a:t>
                      </a:r>
                      <a:r>
                        <a:rPr lang="en-US" sz="2400" baseline="0" dirty="0" smtClean="0"/>
                        <a:t> bill</a:t>
                      </a:r>
                      <a:endParaRPr lang="en-US" sz="2400" dirty="0" smtClean="0"/>
                    </a:p>
                  </a:txBody>
                  <a:tcPr anchor="ctr"/>
                </a:tc>
                <a:tc>
                  <a:txBody>
                    <a:bodyPr/>
                    <a:lstStyle/>
                    <a:p>
                      <a:pPr algn="ctr"/>
                      <a:r>
                        <a:rPr lang="en-US" sz="2400" dirty="0" smtClean="0"/>
                        <a:t>4.5</a:t>
                      </a:r>
                      <a:r>
                        <a:rPr lang="en-US" sz="2400" baseline="0" dirty="0" smtClean="0"/>
                        <a:t> mill</a:t>
                      </a:r>
                      <a:endParaRPr lang="en-US" sz="2400" dirty="0" smtClean="0"/>
                    </a:p>
                  </a:txBody>
                  <a:tcPr anchor="ctr"/>
                </a:tc>
                <a:tc>
                  <a:txBody>
                    <a:bodyPr/>
                    <a:lstStyle/>
                    <a:p>
                      <a:pPr algn="ctr"/>
                      <a:r>
                        <a:rPr lang="en-US" sz="2400" dirty="0" smtClean="0"/>
                        <a:t>19%</a:t>
                      </a:r>
                      <a:endParaRPr lang="en-US" sz="2400" dirty="0"/>
                    </a:p>
                  </a:txBody>
                  <a:tcPr anchor="ctr"/>
                </a:tc>
                <a:tc>
                  <a:txBody>
                    <a:bodyPr/>
                    <a:lstStyle/>
                    <a:p>
                      <a:pPr algn="ctr"/>
                      <a:r>
                        <a:rPr lang="en-US" sz="2400" dirty="0" smtClean="0"/>
                        <a:t>5.3</a:t>
                      </a:r>
                      <a:r>
                        <a:rPr lang="en-US" sz="2400" baseline="0" dirty="0" smtClean="0"/>
                        <a:t> mill</a:t>
                      </a:r>
                      <a:endParaRPr lang="en-US" sz="2400" dirty="0"/>
                    </a:p>
                  </a:txBody>
                  <a:tcPr anchor="ctr"/>
                </a:tc>
              </a:tr>
              <a:tr h="370840">
                <a:tc>
                  <a:txBody>
                    <a:bodyPr/>
                    <a:lstStyle/>
                    <a:p>
                      <a:pPr algn="ctr"/>
                      <a:r>
                        <a:rPr lang="en-US" sz="2400" dirty="0" smtClean="0"/>
                        <a:t>3.5</a:t>
                      </a:r>
                      <a:r>
                        <a:rPr lang="en-US" sz="2400" baseline="0" dirty="0" smtClean="0"/>
                        <a:t> bill</a:t>
                      </a:r>
                      <a:endParaRPr lang="en-US" sz="24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2400" dirty="0" smtClean="0"/>
                    </a:p>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smtClean="0"/>
                        <a:t>5.9</a:t>
                      </a:r>
                      <a:r>
                        <a:rPr lang="en-US" sz="2400" baseline="0" dirty="0" smtClean="0"/>
                        <a:t> mill</a:t>
                      </a:r>
                      <a:endParaRPr lang="en-US" sz="2400" dirty="0" smtClean="0"/>
                    </a:p>
                    <a:p>
                      <a:pPr algn="ctr"/>
                      <a:endParaRPr lang="en-US" sz="2400" dirty="0"/>
                    </a:p>
                  </a:txBody>
                  <a:tcPr anchor="ctr"/>
                </a:tc>
                <a:tc>
                  <a:txBody>
                    <a:bodyPr/>
                    <a:lstStyle/>
                    <a:p>
                      <a:pPr algn="ctr"/>
                      <a:r>
                        <a:rPr lang="en-US" sz="2400" dirty="0" smtClean="0"/>
                        <a:t>22%</a:t>
                      </a:r>
                      <a:endParaRPr lang="en-US" sz="2400" dirty="0"/>
                    </a:p>
                  </a:txBody>
                  <a:tcPr anchor="ctr"/>
                </a:tc>
                <a:tc>
                  <a:txBody>
                    <a:bodyPr/>
                    <a:lstStyle/>
                    <a:p>
                      <a:pPr algn="ctr"/>
                      <a:r>
                        <a:rPr lang="en-US" sz="2400" dirty="0" smtClean="0"/>
                        <a:t>6.8</a:t>
                      </a:r>
                      <a:r>
                        <a:rPr lang="en-US" sz="2400" baseline="0" dirty="0" smtClean="0"/>
                        <a:t> mill</a:t>
                      </a:r>
                      <a:endParaRPr lang="en-US" sz="2400" dirty="0"/>
                    </a:p>
                  </a:txBody>
                  <a:tcPr anchor="ctr"/>
                </a:tc>
              </a:tr>
            </a:tbl>
          </a:graphicData>
        </a:graphic>
      </p:graphicFrame>
      <p:pic>
        <p:nvPicPr>
          <p:cNvPr id="4" name="Picture 2" descr="Iowa Prairie"/>
          <p:cNvPicPr>
            <a:picLocks noChangeAspect="1" noChangeArrowheads="1"/>
          </p:cNvPicPr>
          <p:nvPr/>
        </p:nvPicPr>
        <p:blipFill>
          <a:blip r:embed="rId2"/>
          <a:srcRect/>
          <a:stretch>
            <a:fillRect/>
          </a:stretch>
        </p:blipFill>
        <p:spPr bwMode="auto">
          <a:xfrm>
            <a:off x="378200" y="4263064"/>
            <a:ext cx="1232816" cy="924612"/>
          </a:xfrm>
          <a:prstGeom prst="rect">
            <a:avLst/>
          </a:prstGeom>
          <a:noFill/>
          <a:ln w="9525">
            <a:noFill/>
            <a:miter lim="800000"/>
            <a:headEnd/>
            <a:tailEnd/>
          </a:ln>
        </p:spPr>
      </p:pic>
      <p:pic>
        <p:nvPicPr>
          <p:cNvPr id="5" name="Picture 2" descr="Iowa corn"/>
          <p:cNvPicPr>
            <a:picLocks noChangeAspect="1" noChangeArrowheads="1"/>
          </p:cNvPicPr>
          <p:nvPr/>
        </p:nvPicPr>
        <p:blipFill>
          <a:blip r:embed="rId3"/>
          <a:srcRect/>
          <a:stretch>
            <a:fillRect/>
          </a:stretch>
        </p:blipFill>
        <p:spPr bwMode="auto">
          <a:xfrm>
            <a:off x="409705" y="2993646"/>
            <a:ext cx="1232816" cy="924612"/>
          </a:xfrm>
          <a:prstGeom prst="rect">
            <a:avLst/>
          </a:prstGeom>
          <a:noFill/>
          <a:ln w="9525">
            <a:noFill/>
            <a:miter lim="800000"/>
            <a:headEnd/>
            <a:tailEnd/>
          </a:ln>
        </p:spPr>
      </p:pic>
      <p:sp>
        <p:nvSpPr>
          <p:cNvPr id="9" name="TextBox 8"/>
          <p:cNvSpPr txBox="1"/>
          <p:nvPr/>
        </p:nvSpPr>
        <p:spPr>
          <a:xfrm>
            <a:off x="7406315" y="6047510"/>
            <a:ext cx="1214733" cy="369332"/>
          </a:xfrm>
          <a:prstGeom prst="rect">
            <a:avLst/>
          </a:prstGeom>
          <a:noFill/>
        </p:spPr>
        <p:txBody>
          <a:bodyPr wrap="none" rtlCol="0">
            <a:spAutoFit/>
          </a:bodyPr>
          <a:lstStyle/>
          <a:p>
            <a:r>
              <a:rPr lang="en-US" dirty="0" smtClean="0"/>
              <a:t>Adina Howe</a:t>
            </a:r>
            <a:endParaRPr lang="en-US" dirty="0"/>
          </a:p>
        </p:txBody>
      </p:sp>
    </p:spTree>
    <p:extLst>
      <p:ext uri="{BB962C8B-B14F-4D97-AF65-F5344CB8AC3E}">
        <p14:creationId xmlns:p14="http://schemas.microsoft.com/office/powerpoint/2010/main" val="26214800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Resulting contigs are low coverage.</a:t>
            </a:r>
            <a:endParaRPr lang="en-US" dirty="0"/>
          </a:p>
        </p:txBody>
      </p:sp>
      <p:pic>
        <p:nvPicPr>
          <p:cNvPr id="4" name="Content Placeholder 3"/>
          <p:cNvPicPr>
            <a:picLocks noGrp="1" noChangeAspect="1"/>
          </p:cNvPicPr>
          <p:nvPr>
            <p:ph sz="quarter" idx="1"/>
          </p:nvPr>
        </p:nvPicPr>
        <p:blipFill>
          <a:blip r:embed="rId2"/>
          <a:srcRect l="-11591" r="-11591"/>
          <a:stretch>
            <a:fillRect/>
          </a:stretch>
        </p:blipFill>
        <p:spPr/>
      </p:pic>
    </p:spTree>
    <p:extLst>
      <p:ext uri="{BB962C8B-B14F-4D97-AF65-F5344CB8AC3E}">
        <p14:creationId xmlns:p14="http://schemas.microsoft.com/office/powerpoint/2010/main" val="6670990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much? (II)</a:t>
            </a:r>
            <a:endParaRPr lang="en-US" dirty="0"/>
          </a:p>
        </p:txBody>
      </p:sp>
      <p:sp>
        <p:nvSpPr>
          <p:cNvPr id="3" name="Content Placeholder 2"/>
          <p:cNvSpPr>
            <a:spLocks noGrp="1"/>
          </p:cNvSpPr>
          <p:nvPr>
            <p:ph sz="quarter" idx="1"/>
          </p:nvPr>
        </p:nvSpPr>
        <p:spPr>
          <a:xfrm>
            <a:off x="914400" y="1447800"/>
            <a:ext cx="7772400" cy="5410200"/>
          </a:xfrm>
        </p:spPr>
        <p:txBody>
          <a:bodyPr>
            <a:normAutofit/>
          </a:bodyPr>
          <a:lstStyle/>
          <a:p>
            <a:r>
              <a:rPr lang="en-US" dirty="0" smtClean="0"/>
              <a:t>Suppose we need 10x coverage to assemble a microbial genome, and microbial genomes average 5e6 bp of DNA.</a:t>
            </a:r>
          </a:p>
          <a:p>
            <a:r>
              <a:rPr lang="en-US" dirty="0" smtClean="0"/>
              <a:t>Further suppose that we want to be able to assemble a microbial species that is “1 in a 100000”, i.e. 1 in 1e5.</a:t>
            </a:r>
          </a:p>
          <a:p>
            <a:r>
              <a:rPr lang="en-US" dirty="0" smtClean="0"/>
              <a:t>Shotgun sequencing samples </a:t>
            </a:r>
            <a:r>
              <a:rPr lang="en-US" i="1" dirty="0" smtClean="0"/>
              <a:t>randomly</a:t>
            </a:r>
            <a:r>
              <a:rPr lang="en-US" dirty="0" smtClean="0"/>
              <a:t>, so must sample </a:t>
            </a:r>
            <a:r>
              <a:rPr lang="en-US" i="1" dirty="0" smtClean="0"/>
              <a:t>deeply</a:t>
            </a:r>
            <a:r>
              <a:rPr lang="en-US" dirty="0" smtClean="0"/>
              <a:t> to be sensitive.</a:t>
            </a:r>
          </a:p>
          <a:p>
            <a:pPr>
              <a:buNone/>
            </a:pPr>
            <a:endParaRPr lang="en-US" dirty="0" smtClean="0"/>
          </a:p>
          <a:p>
            <a:pPr algn="ctr">
              <a:buNone/>
            </a:pPr>
            <a:r>
              <a:rPr lang="en-US" dirty="0" smtClean="0"/>
              <a:t>10x coverage </a:t>
            </a:r>
            <a:r>
              <a:rPr lang="en-US" dirty="0" err="1" smtClean="0"/>
              <a:t>x</a:t>
            </a:r>
            <a:r>
              <a:rPr lang="en-US" dirty="0" smtClean="0"/>
              <a:t> 5e6 bp </a:t>
            </a:r>
            <a:r>
              <a:rPr lang="en-US" dirty="0" err="1" smtClean="0"/>
              <a:t>x</a:t>
            </a:r>
            <a:r>
              <a:rPr lang="en-US" dirty="0" smtClean="0"/>
              <a:t> 1e5 =~ 50e11, or 5  </a:t>
            </a:r>
            <a:r>
              <a:rPr lang="en-US" dirty="0" err="1" smtClean="0"/>
              <a:t>Tbp</a:t>
            </a:r>
            <a:r>
              <a:rPr lang="en-US" dirty="0" smtClean="0"/>
              <a:t> of sequence.</a:t>
            </a:r>
          </a:p>
          <a:p>
            <a:pPr algn="ctr">
              <a:buNone/>
            </a:pPr>
            <a:endParaRPr lang="en-US" dirty="0" smtClean="0"/>
          </a:p>
          <a:p>
            <a:pPr algn="ctr">
              <a:buNone/>
            </a:pPr>
            <a:r>
              <a:rPr lang="en-US" dirty="0" smtClean="0"/>
              <a:t>Currently this would cost approximately $100k, for 10 full Illumina runs, but in a year we will be able to do it for much less.</a:t>
            </a:r>
          </a:p>
        </p:txBody>
      </p:sp>
    </p:spTree>
    <p:extLst>
      <p:ext uri="{BB962C8B-B14F-4D97-AF65-F5344CB8AC3E}">
        <p14:creationId xmlns:p14="http://schemas.microsoft.com/office/powerpoint/2010/main" val="37945908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can estimate sequencing </a:t>
            </a:r>
            <a:r>
              <a:rPr lang="en-US" dirty="0" err="1" smtClean="0"/>
              <a:t>req’d</a:t>
            </a:r>
            <a:r>
              <a:rPr lang="en-US" dirty="0" smtClean="0"/>
              <a:t>:</a:t>
            </a:r>
            <a:endParaRPr lang="en-US" dirty="0"/>
          </a:p>
        </p:txBody>
      </p:sp>
      <p:pic>
        <p:nvPicPr>
          <p:cNvPr id="3" name="Picture 2"/>
          <p:cNvPicPr>
            <a:picLocks noChangeAspect="1"/>
          </p:cNvPicPr>
          <p:nvPr/>
        </p:nvPicPr>
        <p:blipFill>
          <a:blip r:embed="rId2"/>
          <a:stretch>
            <a:fillRect/>
          </a:stretch>
        </p:blipFill>
        <p:spPr>
          <a:xfrm>
            <a:off x="1100667" y="1697732"/>
            <a:ext cx="7309556" cy="4588813"/>
          </a:xfrm>
          <a:prstGeom prst="rect">
            <a:avLst/>
          </a:prstGeom>
        </p:spPr>
      </p:pic>
      <p:sp>
        <p:nvSpPr>
          <p:cNvPr id="4" name="TextBox 3"/>
          <p:cNvSpPr txBox="1"/>
          <p:nvPr/>
        </p:nvSpPr>
        <p:spPr>
          <a:xfrm>
            <a:off x="2652889" y="6632222"/>
            <a:ext cx="184666" cy="369332"/>
          </a:xfrm>
          <a:prstGeom prst="rect">
            <a:avLst/>
          </a:prstGeom>
          <a:noFill/>
        </p:spPr>
        <p:txBody>
          <a:bodyPr wrap="none" rtlCol="0">
            <a:spAutoFit/>
          </a:bodyPr>
          <a:lstStyle/>
          <a:p>
            <a:endParaRPr lang="en-US" dirty="0"/>
          </a:p>
        </p:txBody>
      </p:sp>
      <p:sp>
        <p:nvSpPr>
          <p:cNvPr id="7" name="Rectangle 6"/>
          <p:cNvSpPr/>
          <p:nvPr/>
        </p:nvSpPr>
        <p:spPr>
          <a:xfrm>
            <a:off x="663222" y="6213060"/>
            <a:ext cx="7493000" cy="369332"/>
          </a:xfrm>
          <a:prstGeom prst="rect">
            <a:avLst/>
          </a:prstGeom>
        </p:spPr>
        <p:txBody>
          <a:bodyPr wrap="square">
            <a:spAutoFit/>
          </a:bodyPr>
          <a:lstStyle/>
          <a:p>
            <a:pPr algn="ctr"/>
            <a:r>
              <a:rPr lang="en-US" dirty="0"/>
              <a:t>http://</a:t>
            </a:r>
            <a:r>
              <a:rPr lang="en-US" dirty="0" err="1"/>
              <a:t>ivory.idyll.org</a:t>
            </a:r>
            <a:r>
              <a:rPr lang="en-US" dirty="0"/>
              <a:t>/blog/how-much-sequencing-is-</a:t>
            </a:r>
            <a:r>
              <a:rPr lang="en-US" dirty="0" err="1"/>
              <a:t>needed.html</a:t>
            </a:r>
            <a:endParaRPr lang="en-US" dirty="0"/>
          </a:p>
        </p:txBody>
      </p:sp>
    </p:spTree>
    <p:extLst>
      <p:ext uri="{BB962C8B-B14F-4D97-AF65-F5344CB8AC3E}">
        <p14:creationId xmlns:p14="http://schemas.microsoft.com/office/powerpoint/2010/main" val="131211502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“Whoa, that’s a lot of data…”</a:t>
            </a:r>
            <a:endParaRPr lang="en-US" dirty="0"/>
          </a:p>
        </p:txBody>
      </p:sp>
      <p:pic>
        <p:nvPicPr>
          <p:cNvPr id="4" name="Picture 3"/>
          <p:cNvPicPr>
            <a:picLocks noChangeAspect="1"/>
          </p:cNvPicPr>
          <p:nvPr/>
        </p:nvPicPr>
        <p:blipFill>
          <a:blip r:embed="rId2"/>
          <a:stretch>
            <a:fillRect/>
          </a:stretch>
        </p:blipFill>
        <p:spPr>
          <a:xfrm>
            <a:off x="914400" y="1512957"/>
            <a:ext cx="7422443" cy="4612706"/>
          </a:xfrm>
          <a:prstGeom prst="rect">
            <a:avLst/>
          </a:prstGeom>
        </p:spPr>
      </p:pic>
      <p:sp>
        <p:nvSpPr>
          <p:cNvPr id="5" name="Rectangle 4"/>
          <p:cNvSpPr/>
          <p:nvPr/>
        </p:nvSpPr>
        <p:spPr>
          <a:xfrm>
            <a:off x="663222" y="6213060"/>
            <a:ext cx="7493000" cy="369332"/>
          </a:xfrm>
          <a:prstGeom prst="rect">
            <a:avLst/>
          </a:prstGeom>
        </p:spPr>
        <p:txBody>
          <a:bodyPr wrap="square">
            <a:spAutoFit/>
          </a:bodyPr>
          <a:lstStyle/>
          <a:p>
            <a:pPr algn="ctr"/>
            <a:r>
              <a:rPr lang="en-US" dirty="0"/>
              <a:t>http://</a:t>
            </a:r>
            <a:r>
              <a:rPr lang="en-US" dirty="0" err="1"/>
              <a:t>ivory.idyll.org</a:t>
            </a:r>
            <a:r>
              <a:rPr lang="en-US" dirty="0"/>
              <a:t>/blog/how-much-sequencing-is-</a:t>
            </a:r>
            <a:r>
              <a:rPr lang="en-US" dirty="0" err="1"/>
              <a:t>needed.html</a:t>
            </a:r>
            <a:endParaRPr lang="en-US" dirty="0"/>
          </a:p>
        </p:txBody>
      </p:sp>
    </p:spTree>
    <p:extLst>
      <p:ext uri="{BB962C8B-B14F-4D97-AF65-F5344CB8AC3E}">
        <p14:creationId xmlns:p14="http://schemas.microsoft.com/office/powerpoint/2010/main" val="188743452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approximate metagenome sizes</a:t>
            </a:r>
            <a:endParaRPr lang="en-US" dirty="0"/>
          </a:p>
        </p:txBody>
      </p:sp>
      <p:sp>
        <p:nvSpPr>
          <p:cNvPr id="3" name="Content Placeholder 2"/>
          <p:cNvSpPr>
            <a:spLocks noGrp="1"/>
          </p:cNvSpPr>
          <p:nvPr>
            <p:ph sz="quarter" idx="1"/>
          </p:nvPr>
        </p:nvSpPr>
        <p:spPr/>
        <p:txBody>
          <a:bodyPr/>
          <a:lstStyle/>
          <a:p>
            <a:r>
              <a:rPr lang="en-US" dirty="0" smtClean="0"/>
              <a:t>Deep carbon mine data set: 60 Mbp (x 10x =&gt; 600 Mbp)</a:t>
            </a:r>
          </a:p>
          <a:p>
            <a:endParaRPr lang="en-US" dirty="0"/>
          </a:p>
          <a:p>
            <a:r>
              <a:rPr lang="en-US" dirty="0" smtClean="0"/>
              <a:t>Great Prairie soil: 12 Gbp (4x human genome)</a:t>
            </a:r>
          </a:p>
          <a:p>
            <a:endParaRPr lang="en-US" dirty="0"/>
          </a:p>
          <a:p>
            <a:r>
              <a:rPr lang="en-US" dirty="0" smtClean="0"/>
              <a:t>Amazon Rain Forest Microbial Observatory soil: 26 Gbp</a:t>
            </a:r>
          </a:p>
        </p:txBody>
      </p:sp>
    </p:spTree>
    <p:extLst>
      <p:ext uri="{BB962C8B-B14F-4D97-AF65-F5344CB8AC3E}">
        <p14:creationId xmlns:p14="http://schemas.microsoft.com/office/powerpoint/2010/main" val="1048231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Acknowledgements</a:t>
            </a:r>
            <a:endParaRPr lang="en-US" dirty="0"/>
          </a:p>
        </p:txBody>
      </p:sp>
      <p:sp>
        <p:nvSpPr>
          <p:cNvPr id="5" name="Text Placeholder 4"/>
          <p:cNvSpPr>
            <a:spLocks noGrp="1"/>
          </p:cNvSpPr>
          <p:nvPr>
            <p:ph type="body" idx="1"/>
          </p:nvPr>
        </p:nvSpPr>
        <p:spPr/>
        <p:txBody>
          <a:bodyPr/>
          <a:lstStyle/>
          <a:p>
            <a:r>
              <a:rPr lang="en-US" dirty="0" smtClean="0"/>
              <a:t>Lab members involved</a:t>
            </a:r>
            <a:endParaRPr lang="en-US" dirty="0"/>
          </a:p>
        </p:txBody>
      </p:sp>
      <p:sp>
        <p:nvSpPr>
          <p:cNvPr id="7" name="Text Placeholder 6"/>
          <p:cNvSpPr>
            <a:spLocks noGrp="1"/>
          </p:cNvSpPr>
          <p:nvPr>
            <p:ph type="body" sz="half" idx="3"/>
          </p:nvPr>
        </p:nvSpPr>
        <p:spPr/>
        <p:txBody>
          <a:bodyPr/>
          <a:lstStyle/>
          <a:p>
            <a:r>
              <a:rPr lang="en-US" dirty="0" smtClean="0"/>
              <a:t>Collaborators</a:t>
            </a:r>
            <a:endParaRPr lang="en-US" dirty="0"/>
          </a:p>
        </p:txBody>
      </p:sp>
      <p:sp>
        <p:nvSpPr>
          <p:cNvPr id="6" name="Content Placeholder 5"/>
          <p:cNvSpPr>
            <a:spLocks noGrp="1"/>
          </p:cNvSpPr>
          <p:nvPr>
            <p:ph sz="half" idx="2"/>
          </p:nvPr>
        </p:nvSpPr>
        <p:spPr/>
        <p:txBody>
          <a:bodyPr>
            <a:normAutofit fontScale="85000" lnSpcReduction="20000"/>
          </a:bodyPr>
          <a:lstStyle/>
          <a:p>
            <a:r>
              <a:rPr lang="en-US" b="1" dirty="0" smtClean="0"/>
              <a:t>Adina Howe (</a:t>
            </a:r>
            <a:r>
              <a:rPr lang="en-US" b="1" dirty="0" err="1" smtClean="0"/>
              <a:t>w/Tiedje</a:t>
            </a:r>
            <a:r>
              <a:rPr lang="en-US" b="1" dirty="0" smtClean="0"/>
              <a:t>)</a:t>
            </a:r>
          </a:p>
          <a:p>
            <a:r>
              <a:rPr lang="en-US" b="1" dirty="0" smtClean="0"/>
              <a:t>Jason Pell</a:t>
            </a:r>
          </a:p>
          <a:p>
            <a:r>
              <a:rPr lang="en-US" b="1" dirty="0" err="1" smtClean="0"/>
              <a:t>Arend</a:t>
            </a:r>
            <a:r>
              <a:rPr lang="en-US" b="1" dirty="0" smtClean="0"/>
              <a:t> </a:t>
            </a:r>
            <a:r>
              <a:rPr lang="en-US" b="1" dirty="0" err="1" smtClean="0"/>
              <a:t>Hintze</a:t>
            </a:r>
            <a:endParaRPr lang="en-US" b="1" dirty="0" smtClean="0"/>
          </a:p>
          <a:p>
            <a:r>
              <a:rPr lang="en-US" b="1" dirty="0" err="1" smtClean="0"/>
              <a:t>Rosangela</a:t>
            </a:r>
            <a:r>
              <a:rPr lang="en-US" b="1" dirty="0" smtClean="0"/>
              <a:t> </a:t>
            </a:r>
            <a:r>
              <a:rPr lang="en-US" b="1" dirty="0" err="1" smtClean="0"/>
              <a:t>Canino-Koning</a:t>
            </a:r>
            <a:endParaRPr lang="en-US" b="1" dirty="0" smtClean="0"/>
          </a:p>
          <a:p>
            <a:r>
              <a:rPr lang="en-US" b="1" dirty="0" err="1" smtClean="0"/>
              <a:t>Qingpeng</a:t>
            </a:r>
            <a:r>
              <a:rPr lang="en-US" b="1" dirty="0" smtClean="0"/>
              <a:t> Zhang</a:t>
            </a:r>
          </a:p>
          <a:p>
            <a:r>
              <a:rPr lang="en-US" dirty="0" smtClean="0"/>
              <a:t>Elijah Lowe</a:t>
            </a:r>
          </a:p>
          <a:p>
            <a:r>
              <a:rPr lang="en-US" dirty="0" err="1" smtClean="0"/>
              <a:t>Likit</a:t>
            </a:r>
            <a:r>
              <a:rPr lang="en-US" dirty="0" smtClean="0"/>
              <a:t> </a:t>
            </a:r>
            <a:r>
              <a:rPr lang="en-US" dirty="0" err="1" smtClean="0"/>
              <a:t>Preeyanon</a:t>
            </a:r>
            <a:endParaRPr lang="en-US" dirty="0" smtClean="0"/>
          </a:p>
          <a:p>
            <a:r>
              <a:rPr lang="en-US" b="1" dirty="0" err="1" smtClean="0"/>
              <a:t>Jiarong</a:t>
            </a:r>
            <a:r>
              <a:rPr lang="en-US" b="1" dirty="0" smtClean="0"/>
              <a:t> </a:t>
            </a:r>
            <a:r>
              <a:rPr lang="en-US" b="1" dirty="0" err="1" smtClean="0"/>
              <a:t>Guo</a:t>
            </a:r>
            <a:endParaRPr lang="en-US" b="1" dirty="0" smtClean="0"/>
          </a:p>
          <a:p>
            <a:r>
              <a:rPr lang="en-US" b="1" dirty="0" smtClean="0"/>
              <a:t>Tim </a:t>
            </a:r>
            <a:r>
              <a:rPr lang="en-US" b="1" dirty="0" err="1" smtClean="0"/>
              <a:t>Brom</a:t>
            </a:r>
            <a:endParaRPr lang="en-US" b="1" dirty="0" smtClean="0"/>
          </a:p>
          <a:p>
            <a:r>
              <a:rPr lang="en-US" dirty="0" err="1" smtClean="0"/>
              <a:t>Kanchan</a:t>
            </a:r>
            <a:r>
              <a:rPr lang="en-US" dirty="0" smtClean="0"/>
              <a:t> </a:t>
            </a:r>
            <a:r>
              <a:rPr lang="en-US" dirty="0" err="1" smtClean="0"/>
              <a:t>Pavangadkar</a:t>
            </a:r>
            <a:endParaRPr lang="en-US" dirty="0" smtClean="0"/>
          </a:p>
          <a:p>
            <a:r>
              <a:rPr lang="en-US" b="1" dirty="0" smtClean="0"/>
              <a:t>Eric McDonald</a:t>
            </a:r>
          </a:p>
        </p:txBody>
      </p:sp>
      <p:sp>
        <p:nvSpPr>
          <p:cNvPr id="8" name="Content Placeholder 7"/>
          <p:cNvSpPr>
            <a:spLocks noGrp="1"/>
          </p:cNvSpPr>
          <p:nvPr>
            <p:ph sz="half" idx="4"/>
          </p:nvPr>
        </p:nvSpPr>
        <p:spPr>
          <a:xfrm>
            <a:off x="4953000" y="2247900"/>
            <a:ext cx="3733800" cy="2021974"/>
          </a:xfrm>
        </p:spPr>
        <p:txBody>
          <a:bodyPr>
            <a:normAutofit/>
          </a:bodyPr>
          <a:lstStyle/>
          <a:p>
            <a:r>
              <a:rPr lang="en-US" dirty="0" smtClean="0"/>
              <a:t>Jim Tiedje, MSU; Janet </a:t>
            </a:r>
            <a:r>
              <a:rPr lang="en-US" dirty="0" err="1" smtClean="0"/>
              <a:t>Jansson</a:t>
            </a:r>
            <a:r>
              <a:rPr lang="en-US" dirty="0" smtClean="0"/>
              <a:t>, JGI; Susannah Tringe, JGI.</a:t>
            </a:r>
          </a:p>
        </p:txBody>
      </p:sp>
      <p:sp>
        <p:nvSpPr>
          <p:cNvPr id="9" name="Text Placeholder 6"/>
          <p:cNvSpPr txBox="1">
            <a:spLocks/>
          </p:cNvSpPr>
          <p:nvPr/>
        </p:nvSpPr>
        <p:spPr>
          <a:xfrm>
            <a:off x="4953000" y="4269874"/>
            <a:ext cx="3733800" cy="762000"/>
          </a:xfrm>
          <a:prstGeom prst="rect">
            <a:avLst/>
          </a:prstGeom>
          <a:noFill/>
          <a:ln w="12700" cap="sq" cmpd="sng" algn="ctr">
            <a:noFill/>
            <a:prstDash val="solid"/>
          </a:ln>
        </p:spPr>
        <p:txBody>
          <a:bodyPr lIns="91440" anchor="b" anchorCtr="0">
            <a:noAutofit/>
          </a:bodyPr>
          <a:lstStyle/>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400" b="1" i="0" u="none" strike="noStrike" kern="1200" cap="none" spc="0" normalizeH="0" baseline="0" noProof="0" dirty="0" smtClean="0">
                <a:ln>
                  <a:noFill/>
                </a:ln>
                <a:solidFill>
                  <a:schemeClr val="accent1"/>
                </a:solidFill>
                <a:effectLst/>
                <a:uLnTx/>
                <a:uFillTx/>
                <a:latin typeface="+mj-lt"/>
                <a:ea typeface="+mj-ea"/>
                <a:cs typeface="+mj-cs"/>
              </a:rPr>
              <a:t>Funding</a:t>
            </a:r>
            <a:endParaRPr kumimoji="0" lang="en-US" sz="2400" b="1" i="0" u="none" strike="noStrike" kern="1200" cap="none" spc="0" normalizeH="0" baseline="0" noProof="0" dirty="0">
              <a:ln>
                <a:noFill/>
              </a:ln>
              <a:solidFill>
                <a:schemeClr val="accent1"/>
              </a:solidFill>
              <a:effectLst/>
              <a:uLnTx/>
              <a:uFillTx/>
              <a:latin typeface="+mj-lt"/>
              <a:ea typeface="+mj-ea"/>
              <a:cs typeface="+mj-cs"/>
            </a:endParaRPr>
          </a:p>
        </p:txBody>
      </p:sp>
      <p:sp>
        <p:nvSpPr>
          <p:cNvPr id="10" name="Content Placeholder 7"/>
          <p:cNvSpPr txBox="1">
            <a:spLocks/>
          </p:cNvSpPr>
          <p:nvPr/>
        </p:nvSpPr>
        <p:spPr>
          <a:xfrm>
            <a:off x="4953000" y="5031874"/>
            <a:ext cx="3733800" cy="1102226"/>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Content Placeholder 7"/>
          <p:cNvSpPr txBox="1">
            <a:spLocks/>
          </p:cNvSpPr>
          <p:nvPr/>
        </p:nvSpPr>
        <p:spPr>
          <a:xfrm>
            <a:off x="4953000" y="5031874"/>
            <a:ext cx="3733800" cy="1102226"/>
          </a:xfrm>
          <a:prstGeom prst="rect">
            <a:avLst/>
          </a:prstGeom>
        </p:spPr>
        <p:txBody>
          <a:bodyPr vert="horz">
            <a:normAutofit/>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tabLst/>
              <a:defRPr/>
            </a:pPr>
            <a:r>
              <a:rPr lang="en-US" sz="2600" dirty="0" smtClean="0"/>
              <a:t>USDA NIFA; NSF IOS; BEACON, NIH.</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5485974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scale assembly!?</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We have developed two </a:t>
            </a:r>
            <a:r>
              <a:rPr lang="en-US" b="1" dirty="0" err="1" smtClean="0"/>
              <a:t>prefiltering</a:t>
            </a:r>
            <a:r>
              <a:rPr lang="en-US" dirty="0" smtClean="0"/>
              <a:t> approaches.</a:t>
            </a:r>
          </a:p>
          <a:p>
            <a:r>
              <a:rPr lang="en-US" dirty="0" smtClean="0"/>
              <a:t>Essentially, we preprocess your reads and (a) normalize their coverage and (b) subdivide them by graph partition.</a:t>
            </a:r>
          </a:p>
          <a:p>
            <a:endParaRPr lang="en-US" dirty="0" smtClean="0"/>
          </a:p>
          <a:p>
            <a:endParaRPr lang="en-US" dirty="0"/>
          </a:p>
          <a:p>
            <a:pPr marL="0" indent="0" algn="ctr">
              <a:buNone/>
            </a:pPr>
            <a:r>
              <a:rPr lang="en-US" i="1" dirty="0" smtClean="0"/>
              <a:t>“We take your reads and make them better! Satisfaction guaranteed or your money back!</a:t>
            </a:r>
            <a:r>
              <a:rPr lang="en-US" i="1" baseline="30000" dirty="0" smtClean="0"/>
              <a:t>*</a:t>
            </a:r>
            <a:r>
              <a:rPr lang="en-US" i="1" dirty="0" smtClean="0"/>
              <a:t>”</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lgn="r">
              <a:buNone/>
            </a:pPr>
            <a:r>
              <a:rPr lang="en-US" sz="1600" dirty="0" smtClean="0"/>
              <a:t>* Terms may not apply to NSF, NIH, and USDA funding bodies.</a:t>
            </a:r>
            <a:endParaRPr lang="en-US" sz="1600" dirty="0"/>
          </a:p>
        </p:txBody>
      </p:sp>
    </p:spTree>
    <p:extLst>
      <p:ext uri="{BB962C8B-B14F-4D97-AF65-F5344CB8AC3E}">
        <p14:creationId xmlns:p14="http://schemas.microsoft.com/office/powerpoint/2010/main" val="2763816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 I: Digital normalization</a:t>
            </a:r>
            <a:br>
              <a:rPr lang="en-US" dirty="0" smtClean="0"/>
            </a:br>
            <a:r>
              <a:rPr lang="en-US" sz="2700" dirty="0" smtClean="0"/>
              <a:t>(a computational version of library normalization)</a:t>
            </a:r>
            <a:endParaRPr lang="en-US" sz="2700" dirty="0"/>
          </a:p>
        </p:txBody>
      </p:sp>
      <p:pic>
        <p:nvPicPr>
          <p:cNvPr id="4" name="Content Placeholder 3" descr="diginorm.pdf"/>
          <p:cNvPicPr>
            <a:picLocks noGrp="1" noChangeAspect="1"/>
          </p:cNvPicPr>
          <p:nvPr>
            <p:ph idx="1"/>
          </p:nvPr>
        </p:nvPicPr>
        <p:blipFill>
          <a:blip r:embed="rId2"/>
          <a:srcRect l="-2895" r="-3555"/>
          <a:stretch>
            <a:fillRect/>
          </a:stretch>
        </p:blipFill>
        <p:spPr>
          <a:xfrm>
            <a:off x="532363" y="2014564"/>
            <a:ext cx="6196010" cy="4389120"/>
          </a:xfrm>
        </p:spPr>
      </p:pic>
      <p:sp>
        <p:nvSpPr>
          <p:cNvPr id="5" name="TextBox 4"/>
          <p:cNvSpPr txBox="1"/>
          <p:nvPr/>
        </p:nvSpPr>
        <p:spPr>
          <a:xfrm>
            <a:off x="6029782" y="2669760"/>
            <a:ext cx="2785911" cy="2862323"/>
          </a:xfrm>
          <a:prstGeom prst="rect">
            <a:avLst/>
          </a:prstGeom>
          <a:noFill/>
        </p:spPr>
        <p:txBody>
          <a:bodyPr wrap="square" rtlCol="0">
            <a:spAutoFit/>
          </a:bodyPr>
          <a:lstStyle/>
          <a:p>
            <a:pPr algn="ctr"/>
            <a:r>
              <a:rPr lang="en-US" dirty="0" smtClean="0"/>
              <a:t>Suppose you have a dilution factor of A (10) to B(1).  To get 10x of B you need to get 100x of A!  Overkill!!</a:t>
            </a:r>
          </a:p>
          <a:p>
            <a:pPr algn="ctr"/>
            <a:endParaRPr lang="en-US" dirty="0" smtClean="0"/>
          </a:p>
          <a:p>
            <a:pPr algn="ctr"/>
            <a:r>
              <a:rPr lang="en-US" dirty="0" smtClean="0"/>
              <a:t>This 100x will consume disk space and, because of errors, </a:t>
            </a:r>
            <a:r>
              <a:rPr lang="en-US" b="1" dirty="0" smtClean="0"/>
              <a:t>memory</a:t>
            </a:r>
            <a:r>
              <a:rPr lang="en-US" dirty="0" smtClean="0"/>
              <a:t>.</a:t>
            </a:r>
          </a:p>
          <a:p>
            <a:pPr algn="ctr"/>
            <a:endParaRPr lang="en-US" dirty="0"/>
          </a:p>
          <a:p>
            <a:pPr algn="ctr"/>
            <a:r>
              <a:rPr lang="en-US" dirty="0" smtClean="0"/>
              <a:t>We can discard it for you…</a:t>
            </a:r>
          </a:p>
        </p:txBody>
      </p:sp>
    </p:spTree>
    <p:extLst>
      <p:ext uri="{BB962C8B-B14F-4D97-AF65-F5344CB8AC3E}">
        <p14:creationId xmlns:p14="http://schemas.microsoft.com/office/powerpoint/2010/main" val="37637730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only </a:t>
            </a:r>
            <a:r>
              <a:rPr lang="en-US" i="1" dirty="0" smtClean="0"/>
              <a:t>need</a:t>
            </a:r>
            <a:r>
              <a:rPr lang="en-US" dirty="0" smtClean="0"/>
              <a:t> ~5x at each point.</a:t>
            </a:r>
            <a:endParaRPr lang="en-US" dirty="0"/>
          </a:p>
        </p:txBody>
      </p:sp>
      <p:pic>
        <p:nvPicPr>
          <p:cNvPr id="4" name="Content Placeholder 3" descr="k-mer-overlaps-and-errors-1.pdf"/>
          <p:cNvPicPr>
            <a:picLocks noGrp="1" noChangeAspect="1"/>
          </p:cNvPicPr>
          <p:nvPr>
            <p:ph idx="1"/>
          </p:nvPr>
        </p:nvPicPr>
        <p:blipFill rotWithShape="1">
          <a:blip r:embed="rId2">
            <a:extLst>
              <a:ext uri="{28A0092B-C50C-407E-A947-70E740481C1C}">
                <a14:useLocalDpi xmlns:a14="http://schemas.microsoft.com/office/drawing/2010/main" val="0"/>
              </a:ext>
            </a:extLst>
          </a:blip>
          <a:srcRect t="-7996" b="-9906"/>
          <a:stretch/>
        </p:blipFill>
        <p:spPr>
          <a:xfrm>
            <a:off x="457200" y="1457070"/>
            <a:ext cx="8229600" cy="2425738"/>
          </a:xfrm>
        </p:spPr>
      </p:pic>
      <p:sp>
        <p:nvSpPr>
          <p:cNvPr id="5" name="TextBox 4"/>
          <p:cNvSpPr txBox="1"/>
          <p:nvPr/>
        </p:nvSpPr>
        <p:spPr>
          <a:xfrm>
            <a:off x="914141" y="4477033"/>
            <a:ext cx="7128834" cy="1477328"/>
          </a:xfrm>
          <a:prstGeom prst="rect">
            <a:avLst/>
          </a:prstGeom>
          <a:noFill/>
        </p:spPr>
        <p:txBody>
          <a:bodyPr wrap="square" rtlCol="0">
            <a:spAutoFit/>
          </a:bodyPr>
          <a:lstStyle/>
          <a:p>
            <a:pPr algn="ctr"/>
            <a:r>
              <a:rPr lang="en-US" dirty="0" smtClean="0"/>
              <a:t>“Coverage” is simply the average number of reads that overlap</a:t>
            </a:r>
          </a:p>
          <a:p>
            <a:pPr algn="ctr"/>
            <a:r>
              <a:rPr lang="en-US" dirty="0" smtClean="0"/>
              <a:t>each true base in genome.</a:t>
            </a:r>
          </a:p>
          <a:p>
            <a:pPr algn="ctr"/>
            <a:endParaRPr lang="en-US" dirty="0"/>
          </a:p>
          <a:p>
            <a:pPr algn="ctr"/>
            <a:r>
              <a:rPr lang="en-US" dirty="0" smtClean="0"/>
              <a:t>Here, the coverage is ~10 – just draw a line straight down from the top through all of the reads.</a:t>
            </a:r>
            <a:endParaRPr lang="en-US" dirty="0"/>
          </a:p>
        </p:txBody>
      </p:sp>
    </p:spTree>
    <p:extLst>
      <p:ext uri="{BB962C8B-B14F-4D97-AF65-F5344CB8AC3E}">
        <p14:creationId xmlns:p14="http://schemas.microsoft.com/office/powerpoint/2010/main" val="357336279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oslo-1.pdf"/>
          <p:cNvPicPr>
            <a:picLocks noGrp="1" noChangeAspect="1"/>
          </p:cNvPicPr>
          <p:nvPr>
            <p:ph sz="quarter" idx="1"/>
          </p:nvPr>
        </p:nvPicPr>
        <p:blipFill>
          <a:blip r:embed="rId2">
            <a:extLst>
              <a:ext uri="{28A0092B-C50C-407E-A947-70E740481C1C}">
                <a14:useLocalDpi xmlns:a14="http://schemas.microsoft.com/office/drawing/2010/main" val="0"/>
              </a:ext>
            </a:extLst>
          </a:blip>
          <a:srcRect t="-115408" b="-115408"/>
          <a:stretch>
            <a:fillRect/>
          </a:stretch>
        </p:blipFill>
        <p:spPr>
          <a:xfrm>
            <a:off x="914400" y="0"/>
            <a:ext cx="7772400" cy="4572000"/>
          </a:xfrm>
        </p:spPr>
      </p:pic>
      <p:sp>
        <p:nvSpPr>
          <p:cNvPr id="4" name="Title 3"/>
          <p:cNvSpPr>
            <a:spLocks noGrp="1"/>
          </p:cNvSpPr>
          <p:nvPr>
            <p:ph type="title"/>
          </p:nvPr>
        </p:nvSpPr>
        <p:spPr/>
        <p:txBody>
          <a:bodyPr/>
          <a:lstStyle/>
          <a:p>
            <a:r>
              <a:rPr lang="en-US" dirty="0" smtClean="0"/>
              <a:t>Digital normalizatio</a:t>
            </a:r>
            <a:r>
              <a:rPr lang="en-US" dirty="0"/>
              <a:t>n</a:t>
            </a:r>
          </a:p>
        </p:txBody>
      </p:sp>
    </p:spTree>
    <p:extLst>
      <p:ext uri="{BB962C8B-B14F-4D97-AF65-F5344CB8AC3E}">
        <p14:creationId xmlns:p14="http://schemas.microsoft.com/office/powerpoint/2010/main" val="31167411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oslo-2.pdf"/>
          <p:cNvPicPr>
            <a:picLocks noGrp="1" noChangeAspect="1"/>
          </p:cNvPicPr>
          <p:nvPr>
            <p:ph sz="quarter" idx="1"/>
          </p:nvPr>
        </p:nvPicPr>
        <p:blipFill>
          <a:blip r:embed="rId2">
            <a:extLst>
              <a:ext uri="{28A0092B-C50C-407E-A947-70E740481C1C}">
                <a14:useLocalDpi xmlns:a14="http://schemas.microsoft.com/office/drawing/2010/main" val="0"/>
              </a:ext>
            </a:extLst>
          </a:blip>
          <a:srcRect t="-115408" b="-115408"/>
          <a:stretch>
            <a:fillRect/>
          </a:stretch>
        </p:blipFill>
        <p:spPr>
          <a:xfrm>
            <a:off x="914400" y="0"/>
            <a:ext cx="7772400" cy="4572000"/>
          </a:xfrm>
        </p:spPr>
      </p:pic>
      <p:sp>
        <p:nvSpPr>
          <p:cNvPr id="2" name="Title 1"/>
          <p:cNvSpPr>
            <a:spLocks noGrp="1"/>
          </p:cNvSpPr>
          <p:nvPr>
            <p:ph type="title"/>
          </p:nvPr>
        </p:nvSpPr>
        <p:spPr/>
        <p:txBody>
          <a:bodyPr/>
          <a:lstStyle/>
          <a:p>
            <a:r>
              <a:rPr lang="en-US" dirty="0" smtClean="0"/>
              <a:t>Digital normalization</a:t>
            </a:r>
            <a:endParaRPr lang="en-US" dirty="0"/>
          </a:p>
        </p:txBody>
      </p:sp>
    </p:spTree>
    <p:extLst>
      <p:ext uri="{BB962C8B-B14F-4D97-AF65-F5344CB8AC3E}">
        <p14:creationId xmlns:p14="http://schemas.microsoft.com/office/powerpoint/2010/main" val="3047057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oslo-3.pdf"/>
          <p:cNvPicPr>
            <a:picLocks noGrp="1" noChangeAspect="1"/>
          </p:cNvPicPr>
          <p:nvPr>
            <p:ph sz="quarter" idx="1"/>
          </p:nvPr>
        </p:nvPicPr>
        <p:blipFill>
          <a:blip r:embed="rId2">
            <a:extLst>
              <a:ext uri="{28A0092B-C50C-407E-A947-70E740481C1C}">
                <a14:useLocalDpi xmlns:a14="http://schemas.microsoft.com/office/drawing/2010/main" val="0"/>
              </a:ext>
            </a:extLst>
          </a:blip>
          <a:srcRect t="-61293" b="-61293"/>
          <a:stretch>
            <a:fillRect/>
          </a:stretch>
        </p:blipFill>
        <p:spPr>
          <a:xfrm>
            <a:off x="914400" y="334200"/>
            <a:ext cx="7772400" cy="4572000"/>
          </a:xfrm>
        </p:spPr>
      </p:pic>
      <p:sp>
        <p:nvSpPr>
          <p:cNvPr id="2" name="Title 1"/>
          <p:cNvSpPr>
            <a:spLocks noGrp="1"/>
          </p:cNvSpPr>
          <p:nvPr>
            <p:ph type="title"/>
          </p:nvPr>
        </p:nvSpPr>
        <p:spPr/>
        <p:txBody>
          <a:bodyPr/>
          <a:lstStyle/>
          <a:p>
            <a:r>
              <a:rPr lang="en-US" dirty="0" smtClean="0"/>
              <a:t>Digital normalization</a:t>
            </a:r>
            <a:endParaRPr lang="en-US" dirty="0"/>
          </a:p>
        </p:txBody>
      </p:sp>
    </p:spTree>
    <p:extLst>
      <p:ext uri="{BB962C8B-B14F-4D97-AF65-F5344CB8AC3E}">
        <p14:creationId xmlns:p14="http://schemas.microsoft.com/office/powerpoint/2010/main" val="37615273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oslo-4.pdf"/>
          <p:cNvPicPr>
            <a:picLocks noGrp="1" noChangeAspect="1"/>
          </p:cNvPicPr>
          <p:nvPr>
            <p:ph sz="quarter" idx="1"/>
          </p:nvPr>
        </p:nvPicPr>
        <p:blipFill>
          <a:blip r:embed="rId2">
            <a:extLst>
              <a:ext uri="{28A0092B-C50C-407E-A947-70E740481C1C}">
                <a14:useLocalDpi xmlns:a14="http://schemas.microsoft.com/office/drawing/2010/main" val="0"/>
              </a:ext>
            </a:extLst>
          </a:blip>
          <a:srcRect t="-61293" b="-61293"/>
          <a:stretch>
            <a:fillRect/>
          </a:stretch>
        </p:blipFill>
        <p:spPr>
          <a:xfrm>
            <a:off x="914400" y="334200"/>
            <a:ext cx="7772400" cy="4572000"/>
          </a:xfrm>
        </p:spPr>
      </p:pic>
      <p:sp>
        <p:nvSpPr>
          <p:cNvPr id="2" name="Title 1"/>
          <p:cNvSpPr>
            <a:spLocks noGrp="1"/>
          </p:cNvSpPr>
          <p:nvPr>
            <p:ph type="title"/>
          </p:nvPr>
        </p:nvSpPr>
        <p:spPr/>
        <p:txBody>
          <a:bodyPr/>
          <a:lstStyle/>
          <a:p>
            <a:r>
              <a:rPr lang="en-US" dirty="0" smtClean="0"/>
              <a:t>Digital normalization</a:t>
            </a:r>
            <a:endParaRPr lang="en-US" dirty="0"/>
          </a:p>
        </p:txBody>
      </p:sp>
    </p:spTree>
    <p:extLst>
      <p:ext uri="{BB962C8B-B14F-4D97-AF65-F5344CB8AC3E}">
        <p14:creationId xmlns:p14="http://schemas.microsoft.com/office/powerpoint/2010/main" val="16468688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oslo-5.pdf"/>
          <p:cNvPicPr>
            <a:picLocks noGrp="1" noChangeAspect="1"/>
          </p:cNvPicPr>
          <p:nvPr>
            <p:ph sz="quarter" idx="1"/>
          </p:nvPr>
        </p:nvPicPr>
        <p:blipFill>
          <a:blip r:embed="rId2">
            <a:extLst>
              <a:ext uri="{28A0092B-C50C-407E-A947-70E740481C1C}">
                <a14:useLocalDpi xmlns:a14="http://schemas.microsoft.com/office/drawing/2010/main" val="0"/>
              </a:ext>
            </a:extLst>
          </a:blip>
          <a:srcRect t="-40600" b="-40600"/>
          <a:stretch>
            <a:fillRect/>
          </a:stretch>
        </p:blipFill>
        <p:spPr>
          <a:xfrm>
            <a:off x="914400" y="574824"/>
            <a:ext cx="7772400" cy="4572000"/>
          </a:xfrm>
        </p:spPr>
      </p:pic>
      <p:sp>
        <p:nvSpPr>
          <p:cNvPr id="2" name="Title 1"/>
          <p:cNvSpPr>
            <a:spLocks noGrp="1"/>
          </p:cNvSpPr>
          <p:nvPr>
            <p:ph type="title"/>
          </p:nvPr>
        </p:nvSpPr>
        <p:spPr/>
        <p:txBody>
          <a:bodyPr/>
          <a:lstStyle/>
          <a:p>
            <a:r>
              <a:rPr lang="en-US" dirty="0" smtClean="0"/>
              <a:t>Digital normalization</a:t>
            </a:r>
            <a:endParaRPr lang="en-US" dirty="0"/>
          </a:p>
        </p:txBody>
      </p:sp>
    </p:spTree>
    <p:extLst>
      <p:ext uri="{BB962C8B-B14F-4D97-AF65-F5344CB8AC3E}">
        <p14:creationId xmlns:p14="http://schemas.microsoft.com/office/powerpoint/2010/main" val="9176035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normalization</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595964"/>
            <a:ext cx="7772400" cy="4222200"/>
          </a:xfrm>
        </p:spPr>
      </p:pic>
    </p:spTree>
    <p:extLst>
      <p:ext uri="{BB962C8B-B14F-4D97-AF65-F5344CB8AC3E}">
        <p14:creationId xmlns:p14="http://schemas.microsoft.com/office/powerpoint/2010/main" val="36973162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read’s </a:t>
            </a:r>
            <a:r>
              <a:rPr lang="en-US" i="1" dirty="0" smtClean="0"/>
              <a:t>median </a:t>
            </a:r>
            <a:r>
              <a:rPr lang="en-US" i="1" dirty="0" err="1" smtClean="0"/>
              <a:t>k-mer</a:t>
            </a:r>
            <a:r>
              <a:rPr lang="en-US" i="1" dirty="0" smtClean="0"/>
              <a:t> count</a:t>
            </a:r>
            <a:r>
              <a:rPr lang="en-US" dirty="0" smtClean="0"/>
              <a:t> is a good estimator of “coverage”.</a:t>
            </a:r>
            <a:endParaRPr lang="en-US" dirty="0"/>
          </a:p>
        </p:txBody>
      </p:sp>
      <p:pic>
        <p:nvPicPr>
          <p:cNvPr id="4" name="Content Placeholder 3" descr="diginorm-ranks.pdf"/>
          <p:cNvPicPr>
            <a:picLocks noGrp="1" noChangeAspect="1"/>
          </p:cNvPicPr>
          <p:nvPr>
            <p:ph sz="quarter" idx="1"/>
          </p:nvPr>
        </p:nvPicPr>
        <p:blipFill>
          <a:blip r:embed="rId2"/>
          <a:srcRect l="2802" t="7829" r="6492"/>
          <a:stretch>
            <a:fillRect/>
          </a:stretch>
        </p:blipFill>
        <p:spPr>
          <a:xfrm>
            <a:off x="215991" y="1589760"/>
            <a:ext cx="6220556" cy="4214040"/>
          </a:xfrm>
        </p:spPr>
      </p:pic>
      <p:pic>
        <p:nvPicPr>
          <p:cNvPr id="5" name="Picture 4" descr="diginorm-sim-genome.pdf"/>
          <p:cNvPicPr>
            <a:picLocks noChangeAspect="1"/>
          </p:cNvPicPr>
          <p:nvPr/>
        </p:nvPicPr>
        <p:blipFill>
          <a:blip r:embed="rId3"/>
          <a:stretch>
            <a:fillRect/>
          </a:stretch>
        </p:blipFill>
        <p:spPr>
          <a:xfrm>
            <a:off x="5307773" y="4326482"/>
            <a:ext cx="3379027" cy="2252685"/>
          </a:xfrm>
          <a:prstGeom prst="rect">
            <a:avLst/>
          </a:prstGeom>
        </p:spPr>
      </p:pic>
      <p:sp>
        <p:nvSpPr>
          <p:cNvPr id="6" name="TextBox 5"/>
          <p:cNvSpPr txBox="1"/>
          <p:nvPr/>
        </p:nvSpPr>
        <p:spPr>
          <a:xfrm>
            <a:off x="6436546" y="1589760"/>
            <a:ext cx="2250253" cy="923330"/>
          </a:xfrm>
          <a:prstGeom prst="rect">
            <a:avLst/>
          </a:prstGeom>
          <a:noFill/>
        </p:spPr>
        <p:txBody>
          <a:bodyPr wrap="square" rtlCol="0">
            <a:spAutoFit/>
          </a:bodyPr>
          <a:lstStyle/>
          <a:p>
            <a:pPr algn="ctr"/>
            <a:r>
              <a:rPr lang="en-US" dirty="0" smtClean="0"/>
              <a:t>This gives us a </a:t>
            </a:r>
            <a:r>
              <a:rPr lang="en-US" b="1" dirty="0" smtClean="0"/>
              <a:t>reference-free</a:t>
            </a:r>
            <a:r>
              <a:rPr lang="en-US" dirty="0" smtClean="0"/>
              <a:t> measure of coverage.</a:t>
            </a:r>
            <a:endParaRPr lang="en-US" dirty="0"/>
          </a:p>
        </p:txBody>
      </p:sp>
    </p:spTree>
    <p:extLst>
      <p:ext uri="{BB962C8B-B14F-4D97-AF65-F5344CB8AC3E}">
        <p14:creationId xmlns:p14="http://schemas.microsoft.com/office/powerpoint/2010/main" val="1242816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Acknowledgements</a:t>
            </a:r>
            <a:endParaRPr lang="en-US" dirty="0"/>
          </a:p>
        </p:txBody>
      </p:sp>
      <p:sp>
        <p:nvSpPr>
          <p:cNvPr id="5" name="Text Placeholder 4"/>
          <p:cNvSpPr>
            <a:spLocks noGrp="1"/>
          </p:cNvSpPr>
          <p:nvPr>
            <p:ph type="body" idx="1"/>
          </p:nvPr>
        </p:nvSpPr>
        <p:spPr/>
        <p:txBody>
          <a:bodyPr/>
          <a:lstStyle/>
          <a:p>
            <a:r>
              <a:rPr lang="en-US" dirty="0" smtClean="0"/>
              <a:t>Lab members involved</a:t>
            </a:r>
            <a:endParaRPr lang="en-US" dirty="0"/>
          </a:p>
        </p:txBody>
      </p:sp>
      <p:sp>
        <p:nvSpPr>
          <p:cNvPr id="7" name="Text Placeholder 6"/>
          <p:cNvSpPr>
            <a:spLocks noGrp="1"/>
          </p:cNvSpPr>
          <p:nvPr>
            <p:ph type="body" sz="half" idx="3"/>
          </p:nvPr>
        </p:nvSpPr>
        <p:spPr/>
        <p:txBody>
          <a:bodyPr/>
          <a:lstStyle/>
          <a:p>
            <a:r>
              <a:rPr lang="en-US" dirty="0" smtClean="0"/>
              <a:t>Collaborators</a:t>
            </a:r>
            <a:endParaRPr lang="en-US" dirty="0"/>
          </a:p>
        </p:txBody>
      </p:sp>
      <p:sp>
        <p:nvSpPr>
          <p:cNvPr id="6" name="Content Placeholder 5"/>
          <p:cNvSpPr>
            <a:spLocks noGrp="1"/>
          </p:cNvSpPr>
          <p:nvPr>
            <p:ph sz="half" idx="2"/>
          </p:nvPr>
        </p:nvSpPr>
        <p:spPr/>
        <p:txBody>
          <a:bodyPr>
            <a:normAutofit fontScale="85000" lnSpcReduction="20000"/>
          </a:bodyPr>
          <a:lstStyle/>
          <a:p>
            <a:r>
              <a:rPr lang="en-US" b="1" i="1" dirty="0" smtClean="0">
                <a:solidFill>
                  <a:srgbClr val="FF0000"/>
                </a:solidFill>
              </a:rPr>
              <a:t>Adina Howe </a:t>
            </a:r>
            <a:r>
              <a:rPr lang="en-US" b="1" dirty="0" smtClean="0"/>
              <a:t>(</a:t>
            </a:r>
            <a:r>
              <a:rPr lang="en-US" b="1" dirty="0" err="1" smtClean="0"/>
              <a:t>w/Tiedje</a:t>
            </a:r>
            <a:r>
              <a:rPr lang="en-US" b="1" dirty="0" smtClean="0"/>
              <a:t>)</a:t>
            </a:r>
          </a:p>
          <a:p>
            <a:r>
              <a:rPr lang="en-US" b="1" dirty="0" smtClean="0"/>
              <a:t>Jason Pell</a:t>
            </a:r>
          </a:p>
          <a:p>
            <a:r>
              <a:rPr lang="en-US" b="1" dirty="0" err="1" smtClean="0"/>
              <a:t>Arend</a:t>
            </a:r>
            <a:r>
              <a:rPr lang="en-US" b="1" dirty="0" smtClean="0"/>
              <a:t> </a:t>
            </a:r>
            <a:r>
              <a:rPr lang="en-US" b="1" dirty="0" err="1" smtClean="0"/>
              <a:t>Hintze</a:t>
            </a:r>
            <a:endParaRPr lang="en-US" b="1" dirty="0" smtClean="0"/>
          </a:p>
          <a:p>
            <a:r>
              <a:rPr lang="en-US" b="1" dirty="0" err="1" smtClean="0"/>
              <a:t>Rosangela</a:t>
            </a:r>
            <a:r>
              <a:rPr lang="en-US" b="1" dirty="0" smtClean="0"/>
              <a:t> </a:t>
            </a:r>
            <a:r>
              <a:rPr lang="en-US" b="1" dirty="0" err="1" smtClean="0"/>
              <a:t>Canino-Koning</a:t>
            </a:r>
            <a:endParaRPr lang="en-US" b="1" dirty="0" smtClean="0"/>
          </a:p>
          <a:p>
            <a:r>
              <a:rPr lang="en-US" b="1" dirty="0" err="1" smtClean="0"/>
              <a:t>Qingpeng</a:t>
            </a:r>
            <a:r>
              <a:rPr lang="en-US" b="1" dirty="0" smtClean="0"/>
              <a:t> Zhang</a:t>
            </a:r>
          </a:p>
          <a:p>
            <a:r>
              <a:rPr lang="en-US" dirty="0" smtClean="0"/>
              <a:t>Elijah Lowe</a:t>
            </a:r>
          </a:p>
          <a:p>
            <a:r>
              <a:rPr lang="en-US" dirty="0" err="1" smtClean="0"/>
              <a:t>Likit</a:t>
            </a:r>
            <a:r>
              <a:rPr lang="en-US" dirty="0" smtClean="0"/>
              <a:t> </a:t>
            </a:r>
            <a:r>
              <a:rPr lang="en-US" dirty="0" err="1" smtClean="0"/>
              <a:t>Preeyanon</a:t>
            </a:r>
            <a:endParaRPr lang="en-US" dirty="0" smtClean="0"/>
          </a:p>
          <a:p>
            <a:r>
              <a:rPr lang="en-US" b="1" dirty="0" err="1" smtClean="0"/>
              <a:t>Jiarong</a:t>
            </a:r>
            <a:r>
              <a:rPr lang="en-US" b="1" dirty="0" smtClean="0"/>
              <a:t> </a:t>
            </a:r>
            <a:r>
              <a:rPr lang="en-US" b="1" dirty="0" err="1" smtClean="0"/>
              <a:t>Guo</a:t>
            </a:r>
            <a:endParaRPr lang="en-US" b="1" dirty="0" smtClean="0"/>
          </a:p>
          <a:p>
            <a:r>
              <a:rPr lang="en-US" b="1" dirty="0" smtClean="0"/>
              <a:t>Tim </a:t>
            </a:r>
            <a:r>
              <a:rPr lang="en-US" b="1" dirty="0" err="1" smtClean="0"/>
              <a:t>Brom</a:t>
            </a:r>
            <a:endParaRPr lang="en-US" b="1" dirty="0" smtClean="0"/>
          </a:p>
          <a:p>
            <a:r>
              <a:rPr lang="en-US" dirty="0" err="1" smtClean="0"/>
              <a:t>Kanchan</a:t>
            </a:r>
            <a:r>
              <a:rPr lang="en-US" dirty="0" smtClean="0"/>
              <a:t> </a:t>
            </a:r>
            <a:r>
              <a:rPr lang="en-US" dirty="0" err="1" smtClean="0"/>
              <a:t>Pavangadkar</a:t>
            </a:r>
            <a:endParaRPr lang="en-US" dirty="0" smtClean="0"/>
          </a:p>
          <a:p>
            <a:r>
              <a:rPr lang="en-US" b="1" dirty="0" smtClean="0"/>
              <a:t>Eric McDonald</a:t>
            </a:r>
          </a:p>
        </p:txBody>
      </p:sp>
      <p:sp>
        <p:nvSpPr>
          <p:cNvPr id="8" name="Content Placeholder 7"/>
          <p:cNvSpPr>
            <a:spLocks noGrp="1"/>
          </p:cNvSpPr>
          <p:nvPr>
            <p:ph sz="half" idx="4"/>
          </p:nvPr>
        </p:nvSpPr>
        <p:spPr>
          <a:xfrm>
            <a:off x="4953000" y="2247900"/>
            <a:ext cx="3733800" cy="2021974"/>
          </a:xfrm>
        </p:spPr>
        <p:txBody>
          <a:bodyPr>
            <a:normAutofit/>
          </a:bodyPr>
          <a:lstStyle/>
          <a:p>
            <a:r>
              <a:rPr lang="en-US" dirty="0" smtClean="0"/>
              <a:t>Jim Tiedje, MSU; Janet </a:t>
            </a:r>
            <a:r>
              <a:rPr lang="en-US" dirty="0" err="1" smtClean="0"/>
              <a:t>Jansson</a:t>
            </a:r>
            <a:r>
              <a:rPr lang="en-US" dirty="0" smtClean="0"/>
              <a:t>, JGI; Susannah Tringe, JGI.</a:t>
            </a:r>
          </a:p>
        </p:txBody>
      </p:sp>
      <p:sp>
        <p:nvSpPr>
          <p:cNvPr id="9" name="Text Placeholder 6"/>
          <p:cNvSpPr txBox="1">
            <a:spLocks/>
          </p:cNvSpPr>
          <p:nvPr/>
        </p:nvSpPr>
        <p:spPr>
          <a:xfrm>
            <a:off x="4953000" y="4269874"/>
            <a:ext cx="3733800" cy="762000"/>
          </a:xfrm>
          <a:prstGeom prst="rect">
            <a:avLst/>
          </a:prstGeom>
          <a:noFill/>
          <a:ln w="12700" cap="sq" cmpd="sng" algn="ctr">
            <a:noFill/>
            <a:prstDash val="solid"/>
          </a:ln>
        </p:spPr>
        <p:txBody>
          <a:bodyPr lIns="91440" anchor="b" anchorCtr="0">
            <a:noAutofit/>
          </a:bodyPr>
          <a:lstStyle/>
          <a:p>
            <a:pPr marL="0" marR="0" lvl="0" indent="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r>
              <a:rPr kumimoji="0" lang="en-US" sz="2400" b="1" i="0" u="none" strike="noStrike" kern="1200" cap="none" spc="0" normalizeH="0" baseline="0" noProof="0" dirty="0" smtClean="0">
                <a:ln>
                  <a:noFill/>
                </a:ln>
                <a:solidFill>
                  <a:schemeClr val="accent1"/>
                </a:solidFill>
                <a:effectLst/>
                <a:uLnTx/>
                <a:uFillTx/>
                <a:latin typeface="+mj-lt"/>
                <a:ea typeface="+mj-ea"/>
                <a:cs typeface="+mj-cs"/>
              </a:rPr>
              <a:t>Funding</a:t>
            </a:r>
            <a:endParaRPr kumimoji="0" lang="en-US" sz="2400" b="1" i="0" u="none" strike="noStrike" kern="1200" cap="none" spc="0" normalizeH="0" baseline="0" noProof="0" dirty="0">
              <a:ln>
                <a:noFill/>
              </a:ln>
              <a:solidFill>
                <a:schemeClr val="accent1"/>
              </a:solidFill>
              <a:effectLst/>
              <a:uLnTx/>
              <a:uFillTx/>
              <a:latin typeface="+mj-lt"/>
              <a:ea typeface="+mj-ea"/>
              <a:cs typeface="+mj-cs"/>
            </a:endParaRPr>
          </a:p>
        </p:txBody>
      </p:sp>
      <p:sp>
        <p:nvSpPr>
          <p:cNvPr id="10" name="Content Placeholder 7"/>
          <p:cNvSpPr txBox="1">
            <a:spLocks/>
          </p:cNvSpPr>
          <p:nvPr/>
        </p:nvSpPr>
        <p:spPr>
          <a:xfrm>
            <a:off x="4953000" y="5031874"/>
            <a:ext cx="3733800" cy="1102226"/>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Content Placeholder 7"/>
          <p:cNvSpPr txBox="1">
            <a:spLocks/>
          </p:cNvSpPr>
          <p:nvPr/>
        </p:nvSpPr>
        <p:spPr>
          <a:xfrm>
            <a:off x="4953000" y="5031874"/>
            <a:ext cx="3733800" cy="1102226"/>
          </a:xfrm>
          <a:prstGeom prst="rect">
            <a:avLst/>
          </a:prstGeom>
        </p:spPr>
        <p:txBody>
          <a:bodyPr vert="horz">
            <a:normAutofit/>
          </a:bodyPr>
          <a:lstStyle/>
          <a:p>
            <a:pPr marL="274320" marR="0" lvl="0" indent="-274320" algn="ctr" defTabSz="914400" rtl="0" eaLnBrk="1" fontAlgn="auto" latinLnBrk="0" hangingPunct="1">
              <a:lnSpc>
                <a:spcPct val="100000"/>
              </a:lnSpc>
              <a:spcBef>
                <a:spcPts val="580"/>
              </a:spcBef>
              <a:spcAft>
                <a:spcPts val="0"/>
              </a:spcAft>
              <a:buClr>
                <a:schemeClr val="accent1"/>
              </a:buClr>
              <a:buSzPct val="85000"/>
              <a:tabLst/>
              <a:defRPr/>
            </a:pPr>
            <a:r>
              <a:rPr lang="en-US" sz="2600" dirty="0" smtClean="0"/>
              <a:t>USDA NIFA; NSF IOS; BEACON, NIH.</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75697890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normalization approach</a:t>
            </a:r>
            <a:endParaRPr lang="en-US" dirty="0"/>
          </a:p>
        </p:txBody>
      </p:sp>
      <p:sp>
        <p:nvSpPr>
          <p:cNvPr id="3" name="Content Placeholder 2"/>
          <p:cNvSpPr>
            <a:spLocks noGrp="1"/>
          </p:cNvSpPr>
          <p:nvPr>
            <p:ph sz="quarter" idx="1"/>
          </p:nvPr>
        </p:nvSpPr>
        <p:spPr/>
        <p:txBody>
          <a:bodyPr/>
          <a:lstStyle/>
          <a:p>
            <a:pPr marL="0" indent="0" algn="ctr">
              <a:buNone/>
            </a:pPr>
            <a:r>
              <a:rPr lang="en-US" dirty="0" smtClean="0"/>
              <a:t>A </a:t>
            </a:r>
            <a:r>
              <a:rPr lang="en-US" i="1" dirty="0" smtClean="0"/>
              <a:t>digital</a:t>
            </a:r>
            <a:r>
              <a:rPr lang="en-US" dirty="0" smtClean="0"/>
              <a:t> analog to </a:t>
            </a:r>
            <a:r>
              <a:rPr lang="en-US" dirty="0" err="1" smtClean="0"/>
              <a:t>cDNA</a:t>
            </a:r>
            <a:r>
              <a:rPr lang="en-US" dirty="0" smtClean="0"/>
              <a:t> library normalization, </a:t>
            </a:r>
            <a:r>
              <a:rPr lang="en-US" dirty="0" err="1" smtClean="0"/>
              <a:t>diginorm</a:t>
            </a:r>
            <a:r>
              <a:rPr lang="en-US" dirty="0" smtClean="0"/>
              <a:t>:</a:t>
            </a:r>
          </a:p>
          <a:p>
            <a:pPr marL="0" indent="0" algn="ctr">
              <a:buNone/>
            </a:pPr>
            <a:endParaRPr lang="en-US" dirty="0" smtClean="0"/>
          </a:p>
          <a:p>
            <a:r>
              <a:rPr lang="en-US" dirty="0" smtClean="0"/>
              <a:t>Is single pass: looks at each read only once;</a:t>
            </a:r>
          </a:p>
          <a:p>
            <a:endParaRPr lang="en-US" dirty="0"/>
          </a:p>
          <a:p>
            <a:r>
              <a:rPr lang="en-US" dirty="0"/>
              <a:t>D</a:t>
            </a:r>
            <a:r>
              <a:rPr lang="en-US" dirty="0" smtClean="0"/>
              <a:t>oes not “collect” the majority of errors;</a:t>
            </a:r>
          </a:p>
          <a:p>
            <a:endParaRPr lang="en-US" dirty="0"/>
          </a:p>
          <a:p>
            <a:r>
              <a:rPr lang="en-US" dirty="0" smtClean="0"/>
              <a:t>Keeps all low-coverage reads;</a:t>
            </a:r>
          </a:p>
          <a:p>
            <a:endParaRPr lang="en-US" dirty="0"/>
          </a:p>
          <a:p>
            <a:r>
              <a:rPr lang="en-US" dirty="0" err="1" smtClean="0"/>
              <a:t>Smooths</a:t>
            </a:r>
            <a:r>
              <a:rPr lang="en-US" dirty="0" smtClean="0"/>
              <a:t> out coverage of regions.</a:t>
            </a:r>
          </a:p>
          <a:p>
            <a:endParaRPr lang="en-US" dirty="0"/>
          </a:p>
          <a:p>
            <a:endParaRPr lang="en-US" dirty="0"/>
          </a:p>
        </p:txBody>
      </p:sp>
    </p:spTree>
    <p:extLst>
      <p:ext uri="{BB962C8B-B14F-4D97-AF65-F5344CB8AC3E}">
        <p14:creationId xmlns:p14="http://schemas.microsoft.com/office/powerpoint/2010/main" val="320601172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Coverage before digital normalization:</a:t>
            </a:r>
            <a:endParaRPr lang="en-US" dirty="0"/>
          </a:p>
        </p:txBody>
      </p:sp>
      <p:pic>
        <p:nvPicPr>
          <p:cNvPr id="4" name="Content Placeholder 7" descr="raw-coverage.pdf"/>
          <p:cNvPicPr>
            <a:picLocks noChangeAspect="1"/>
          </p:cNvPicPr>
          <p:nvPr/>
        </p:nvPicPr>
        <p:blipFill>
          <a:blip r:embed="rId2"/>
          <a:stretch>
            <a:fillRect/>
          </a:stretch>
        </p:blipFill>
        <p:spPr>
          <a:xfrm>
            <a:off x="1098726" y="1598222"/>
            <a:ext cx="7229905" cy="4819937"/>
          </a:xfrm>
          <a:prstGeom prst="rect">
            <a:avLst/>
          </a:prstGeom>
        </p:spPr>
      </p:pic>
      <p:sp>
        <p:nvSpPr>
          <p:cNvPr id="5" name="TextBox 4"/>
          <p:cNvSpPr txBox="1"/>
          <p:nvPr/>
        </p:nvSpPr>
        <p:spPr>
          <a:xfrm>
            <a:off x="7583813" y="2415974"/>
            <a:ext cx="1404084" cy="369332"/>
          </a:xfrm>
          <a:prstGeom prst="rect">
            <a:avLst/>
          </a:prstGeom>
          <a:noFill/>
        </p:spPr>
        <p:txBody>
          <a:bodyPr wrap="none" rtlCol="0">
            <a:spAutoFit/>
          </a:bodyPr>
          <a:lstStyle/>
          <a:p>
            <a:r>
              <a:rPr lang="en-US" i="1" dirty="0" smtClean="0"/>
              <a:t>(MD amplified)</a:t>
            </a:r>
            <a:endParaRPr lang="en-US" i="1" dirty="0"/>
          </a:p>
        </p:txBody>
      </p:sp>
      <p:sp>
        <p:nvSpPr>
          <p:cNvPr id="6" name="Up Arrow 5"/>
          <p:cNvSpPr/>
          <p:nvPr/>
        </p:nvSpPr>
        <p:spPr>
          <a:xfrm>
            <a:off x="2762494" y="6035040"/>
            <a:ext cx="822960" cy="822960"/>
          </a:xfrm>
          <a:prstGeom prst="upArrow">
            <a:avLst/>
          </a:prstGeom>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48304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Coverage after digital normalization:</a:t>
            </a:r>
            <a:endParaRPr lang="en-US" dirty="0"/>
          </a:p>
        </p:txBody>
      </p:sp>
      <p:pic>
        <p:nvPicPr>
          <p:cNvPr id="4" name="Content Placeholder 5" descr="norm-cov.pdf"/>
          <p:cNvPicPr>
            <a:picLocks noChangeAspect="1"/>
          </p:cNvPicPr>
          <p:nvPr/>
        </p:nvPicPr>
        <p:blipFill>
          <a:blip r:embed="rId2"/>
          <a:stretch>
            <a:fillRect/>
          </a:stretch>
        </p:blipFill>
        <p:spPr>
          <a:xfrm>
            <a:off x="481736" y="1702200"/>
            <a:ext cx="6583680" cy="4389120"/>
          </a:xfrm>
          <a:prstGeom prst="rect">
            <a:avLst/>
          </a:prstGeom>
        </p:spPr>
      </p:pic>
      <p:sp>
        <p:nvSpPr>
          <p:cNvPr id="5" name="Up Arrow 4"/>
          <p:cNvSpPr/>
          <p:nvPr/>
        </p:nvSpPr>
        <p:spPr>
          <a:xfrm>
            <a:off x="2149078" y="5679840"/>
            <a:ext cx="822960" cy="822960"/>
          </a:xfrm>
          <a:prstGeom prst="upArrow">
            <a:avLst/>
          </a:prstGeom>
          <a:ln/>
        </p:spPr>
        <p:style>
          <a:lnRef idx="1">
            <a:schemeClr val="accent1"/>
          </a:lnRef>
          <a:fillRef idx="3">
            <a:schemeClr val="accent1"/>
          </a:fillRef>
          <a:effectRef idx="2">
            <a:schemeClr val="accent1"/>
          </a:effectRef>
          <a:fontRef idx="minor">
            <a:schemeClr val="lt1"/>
          </a:fontRef>
        </p:style>
      </p:sp>
      <p:sp>
        <p:nvSpPr>
          <p:cNvPr id="6" name="TextBox 5"/>
          <p:cNvSpPr txBox="1"/>
          <p:nvPr/>
        </p:nvSpPr>
        <p:spPr>
          <a:xfrm>
            <a:off x="6580678" y="2219158"/>
            <a:ext cx="2563322" cy="2862323"/>
          </a:xfrm>
          <a:prstGeom prst="rect">
            <a:avLst/>
          </a:prstGeom>
          <a:noFill/>
        </p:spPr>
        <p:txBody>
          <a:bodyPr wrap="none" rtlCol="0">
            <a:spAutoFit/>
          </a:bodyPr>
          <a:lstStyle/>
          <a:p>
            <a:pPr marL="342900" indent="-342900"/>
            <a:r>
              <a:rPr lang="en-US" dirty="0" smtClean="0"/>
              <a:t>Normalizes coverage</a:t>
            </a:r>
          </a:p>
          <a:p>
            <a:pPr marL="342900" indent="-342900"/>
            <a:endParaRPr lang="en-US" dirty="0" smtClean="0"/>
          </a:p>
          <a:p>
            <a:pPr marL="342900" indent="-342900"/>
            <a:r>
              <a:rPr lang="en-US" dirty="0" smtClean="0"/>
              <a:t>Discards redundancy</a:t>
            </a:r>
          </a:p>
          <a:p>
            <a:pPr marL="342900" indent="-342900"/>
            <a:endParaRPr lang="en-US" dirty="0" smtClean="0"/>
          </a:p>
          <a:p>
            <a:pPr marL="342900" indent="-342900"/>
            <a:r>
              <a:rPr lang="en-US" dirty="0" smtClean="0"/>
              <a:t>Eliminates majority of</a:t>
            </a:r>
          </a:p>
          <a:p>
            <a:pPr marL="342900" indent="-342900"/>
            <a:r>
              <a:rPr lang="en-US" dirty="0" smtClean="0"/>
              <a:t>errors</a:t>
            </a:r>
          </a:p>
          <a:p>
            <a:pPr marL="342900" indent="-342900"/>
            <a:endParaRPr lang="en-US" dirty="0" smtClean="0"/>
          </a:p>
          <a:p>
            <a:pPr marL="342900" indent="-342900"/>
            <a:r>
              <a:rPr lang="en-US" dirty="0" smtClean="0"/>
              <a:t>Scales assembly dramatically.</a:t>
            </a:r>
          </a:p>
          <a:p>
            <a:pPr marL="342900" indent="-342900"/>
            <a:endParaRPr lang="en-US" dirty="0" smtClean="0"/>
          </a:p>
          <a:p>
            <a:pPr marL="342900" indent="-342900"/>
            <a:r>
              <a:rPr lang="en-US" dirty="0" smtClean="0"/>
              <a:t>Assembly is 98% identical.</a:t>
            </a:r>
          </a:p>
        </p:txBody>
      </p:sp>
    </p:spTree>
    <p:extLst>
      <p:ext uri="{BB962C8B-B14F-4D97-AF65-F5344CB8AC3E}">
        <p14:creationId xmlns:p14="http://schemas.microsoft.com/office/powerpoint/2010/main" val="1474128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normalization approach</a:t>
            </a:r>
            <a:endParaRPr lang="en-US" dirty="0"/>
          </a:p>
        </p:txBody>
      </p:sp>
      <p:sp>
        <p:nvSpPr>
          <p:cNvPr id="3" name="Content Placeholder 2"/>
          <p:cNvSpPr>
            <a:spLocks noGrp="1"/>
          </p:cNvSpPr>
          <p:nvPr>
            <p:ph sz="quarter" idx="1"/>
          </p:nvPr>
        </p:nvSpPr>
        <p:spPr/>
        <p:txBody>
          <a:bodyPr>
            <a:normAutofit lnSpcReduction="10000"/>
          </a:bodyPr>
          <a:lstStyle/>
          <a:p>
            <a:pPr marL="0" indent="0" algn="ctr">
              <a:buNone/>
            </a:pPr>
            <a:r>
              <a:rPr lang="en-US" dirty="0" smtClean="0"/>
              <a:t>A </a:t>
            </a:r>
            <a:r>
              <a:rPr lang="en-US" i="1" dirty="0" smtClean="0"/>
              <a:t>digital</a:t>
            </a:r>
            <a:r>
              <a:rPr lang="en-US" dirty="0" smtClean="0"/>
              <a:t> analog to </a:t>
            </a:r>
            <a:r>
              <a:rPr lang="en-US" dirty="0" err="1" smtClean="0"/>
              <a:t>cDNA</a:t>
            </a:r>
            <a:r>
              <a:rPr lang="en-US" dirty="0" smtClean="0"/>
              <a:t> library normalization, </a:t>
            </a:r>
            <a:r>
              <a:rPr lang="en-US" dirty="0" err="1" smtClean="0"/>
              <a:t>diginorm</a:t>
            </a:r>
            <a:r>
              <a:rPr lang="en-US" dirty="0"/>
              <a:t> </a:t>
            </a:r>
            <a:r>
              <a:rPr lang="en-US" dirty="0" smtClean="0"/>
              <a:t>is a read </a:t>
            </a:r>
            <a:r>
              <a:rPr lang="en-US" dirty="0" err="1" smtClean="0"/>
              <a:t>prefiltering</a:t>
            </a:r>
            <a:r>
              <a:rPr lang="en-US" dirty="0" smtClean="0"/>
              <a:t> approach that:</a:t>
            </a:r>
          </a:p>
          <a:p>
            <a:pPr marL="0" indent="0" algn="ctr">
              <a:buNone/>
            </a:pPr>
            <a:endParaRPr lang="en-US" dirty="0" smtClean="0"/>
          </a:p>
          <a:p>
            <a:r>
              <a:rPr lang="en-US" dirty="0" smtClean="0"/>
              <a:t>Is single pass: looks at each read only once;</a:t>
            </a:r>
          </a:p>
          <a:p>
            <a:endParaRPr lang="en-US" dirty="0"/>
          </a:p>
          <a:p>
            <a:r>
              <a:rPr lang="en-US" dirty="0"/>
              <a:t>D</a:t>
            </a:r>
            <a:r>
              <a:rPr lang="en-US" dirty="0" smtClean="0"/>
              <a:t>oes not “collect” the majority of errors;</a:t>
            </a:r>
          </a:p>
          <a:p>
            <a:endParaRPr lang="en-US" dirty="0"/>
          </a:p>
          <a:p>
            <a:r>
              <a:rPr lang="en-US" dirty="0" smtClean="0"/>
              <a:t>Keeps all low-coverage reads;</a:t>
            </a:r>
          </a:p>
          <a:p>
            <a:endParaRPr lang="en-US" dirty="0"/>
          </a:p>
          <a:p>
            <a:r>
              <a:rPr lang="en-US" dirty="0" err="1" smtClean="0"/>
              <a:t>Smooths</a:t>
            </a:r>
            <a:r>
              <a:rPr lang="en-US" dirty="0" smtClean="0"/>
              <a:t> out coverage of regions.</a:t>
            </a:r>
          </a:p>
          <a:p>
            <a:endParaRPr lang="en-US" dirty="0"/>
          </a:p>
          <a:p>
            <a:endParaRPr lang="en-US" dirty="0"/>
          </a:p>
        </p:txBody>
      </p:sp>
    </p:spTree>
    <p:extLst>
      <p:ext uri="{BB962C8B-B14F-4D97-AF65-F5344CB8AC3E}">
        <p14:creationId xmlns:p14="http://schemas.microsoft.com/office/powerpoint/2010/main" val="30679134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37552" y="2105202"/>
            <a:ext cx="8349248" cy="1818912"/>
          </a:xfrm>
          <a:prstGeom prst="rect">
            <a:avLst/>
          </a:prstGeom>
        </p:spPr>
      </p:pic>
      <p:sp>
        <p:nvSpPr>
          <p:cNvPr id="4" name="Title 3"/>
          <p:cNvSpPr>
            <a:spLocks noGrp="1"/>
          </p:cNvSpPr>
          <p:nvPr>
            <p:ph type="title"/>
          </p:nvPr>
        </p:nvSpPr>
        <p:spPr>
          <a:xfrm>
            <a:off x="337552" y="497950"/>
            <a:ext cx="8806448" cy="1143000"/>
          </a:xfrm>
        </p:spPr>
        <p:txBody>
          <a:bodyPr anchor="t">
            <a:normAutofit/>
          </a:bodyPr>
          <a:lstStyle/>
          <a:p>
            <a:r>
              <a:rPr lang="en-US" sz="2800" b="1" dirty="0" err="1" smtClean="0"/>
              <a:t>Contig</a:t>
            </a:r>
            <a:r>
              <a:rPr lang="en-US" sz="2800" b="1" dirty="0" smtClean="0"/>
              <a:t> assembly is significantly more efficient and now scales with underlying genome size</a:t>
            </a:r>
            <a:endParaRPr lang="en-US" sz="2800" b="1" dirty="0"/>
          </a:p>
        </p:txBody>
      </p:sp>
      <p:sp>
        <p:nvSpPr>
          <p:cNvPr id="5" name="Content Placeholder 4"/>
          <p:cNvSpPr>
            <a:spLocks noGrp="1"/>
          </p:cNvSpPr>
          <p:nvPr>
            <p:ph sz="quarter" idx="1"/>
          </p:nvPr>
        </p:nvSpPr>
        <p:spPr>
          <a:xfrm>
            <a:off x="914400" y="4105498"/>
            <a:ext cx="7772400" cy="3113772"/>
          </a:xfrm>
        </p:spPr>
        <p:txBody>
          <a:bodyPr>
            <a:normAutofit/>
          </a:bodyPr>
          <a:lstStyle/>
          <a:p>
            <a:r>
              <a:rPr lang="en-US" dirty="0" smtClean="0"/>
              <a:t>Transcriptomes, microbial genomes </a:t>
            </a:r>
            <a:r>
              <a:rPr lang="en-US" dirty="0" err="1" smtClean="0"/>
              <a:t>incl</a:t>
            </a:r>
            <a:r>
              <a:rPr lang="en-US" dirty="0" smtClean="0"/>
              <a:t> MDA, and most metagenomes can be assembled in under 50 GB of RAM, with identical or </a:t>
            </a:r>
            <a:r>
              <a:rPr lang="en-US" i="1" dirty="0" smtClean="0"/>
              <a:t>improved</a:t>
            </a:r>
            <a:r>
              <a:rPr lang="en-US" dirty="0" smtClean="0"/>
              <a:t> results.</a:t>
            </a:r>
          </a:p>
        </p:txBody>
      </p:sp>
      <p:sp>
        <p:nvSpPr>
          <p:cNvPr id="6" name="Rectangle 5"/>
          <p:cNvSpPr/>
          <p:nvPr/>
        </p:nvSpPr>
        <p:spPr>
          <a:xfrm>
            <a:off x="3091219" y="3014658"/>
            <a:ext cx="1081320" cy="707940"/>
          </a:xfrm>
          <a:prstGeom prst="rect">
            <a:avLst/>
          </a:prstGeom>
          <a:noFill/>
          <a:ln w="25400"/>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513521" y="3014658"/>
            <a:ext cx="1626669" cy="707940"/>
          </a:xfrm>
          <a:prstGeom prst="rect">
            <a:avLst/>
          </a:prstGeom>
          <a:noFill/>
          <a:ln w="25400"/>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6397443" y="3008640"/>
            <a:ext cx="1919723" cy="707940"/>
          </a:xfrm>
          <a:prstGeom prst="rect">
            <a:avLst/>
          </a:prstGeom>
          <a:noFill/>
          <a:ln w="25400"/>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695729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800" dirty="0" smtClean="0"/>
              <a:t>Digital normalization retains information, while discarding data and errors</a:t>
            </a:r>
            <a:endParaRPr lang="en-US" sz="2800" dirty="0"/>
          </a:p>
        </p:txBody>
      </p:sp>
      <p:pic>
        <p:nvPicPr>
          <p:cNvPr id="8" name="Picture 7"/>
          <p:cNvPicPr>
            <a:picLocks noChangeAspect="1"/>
          </p:cNvPicPr>
          <p:nvPr/>
        </p:nvPicPr>
        <p:blipFill>
          <a:blip r:embed="rId2"/>
          <a:stretch>
            <a:fillRect/>
          </a:stretch>
        </p:blipFill>
        <p:spPr>
          <a:xfrm>
            <a:off x="668817" y="4234607"/>
            <a:ext cx="8017983" cy="2025128"/>
          </a:xfrm>
          <a:prstGeom prst="rect">
            <a:avLst/>
          </a:prstGeom>
        </p:spPr>
      </p:pic>
      <p:pic>
        <p:nvPicPr>
          <p:cNvPr id="9" name="Picture 8"/>
          <p:cNvPicPr>
            <a:picLocks noChangeAspect="1"/>
          </p:cNvPicPr>
          <p:nvPr/>
        </p:nvPicPr>
        <p:blipFill>
          <a:blip r:embed="rId3"/>
          <a:stretch>
            <a:fillRect/>
          </a:stretch>
        </p:blipFill>
        <p:spPr>
          <a:xfrm>
            <a:off x="668817" y="1711734"/>
            <a:ext cx="8017983" cy="2329246"/>
          </a:xfrm>
          <a:prstGeom prst="rect">
            <a:avLst/>
          </a:prstGeom>
        </p:spPr>
      </p:pic>
      <p:sp>
        <p:nvSpPr>
          <p:cNvPr id="10" name="Rectangle 9"/>
          <p:cNvSpPr/>
          <p:nvPr/>
        </p:nvSpPr>
        <p:spPr>
          <a:xfrm>
            <a:off x="2596414" y="2837045"/>
            <a:ext cx="5718744" cy="251060"/>
          </a:xfrm>
          <a:prstGeom prst="rect">
            <a:avLst/>
          </a:prstGeom>
          <a:noFill/>
          <a:ln w="25400"/>
        </p:spPr>
        <p:style>
          <a:lnRef idx="1">
            <a:schemeClr val="accent1"/>
          </a:lnRef>
          <a:fillRef idx="3">
            <a:schemeClr val="accent1"/>
          </a:fillRef>
          <a:effectRef idx="2">
            <a:schemeClr val="accent1"/>
          </a:effectRef>
          <a:fontRef idx="minor">
            <a:schemeClr val="lt1"/>
          </a:fontRef>
        </p:style>
      </p:sp>
      <p:sp>
        <p:nvSpPr>
          <p:cNvPr id="12" name="Rectangle 11"/>
          <p:cNvSpPr/>
          <p:nvPr/>
        </p:nvSpPr>
        <p:spPr>
          <a:xfrm>
            <a:off x="2596414" y="5136414"/>
            <a:ext cx="5718744" cy="251060"/>
          </a:xfrm>
          <a:prstGeom prst="rect">
            <a:avLst/>
          </a:prstGeom>
          <a:noFill/>
          <a:ln w="25400"/>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734415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78100" y="1943100"/>
            <a:ext cx="3975100" cy="2971800"/>
          </a:xfrm>
          <a:prstGeom prst="rect">
            <a:avLst/>
          </a:prstGeom>
        </p:spPr>
      </p:pic>
      <p:sp>
        <p:nvSpPr>
          <p:cNvPr id="5" name="Rectangle 4"/>
          <p:cNvSpPr/>
          <p:nvPr/>
        </p:nvSpPr>
        <p:spPr>
          <a:xfrm>
            <a:off x="5291252" y="5784334"/>
            <a:ext cx="3293916" cy="369332"/>
          </a:xfrm>
          <a:prstGeom prst="rect">
            <a:avLst/>
          </a:prstGeom>
        </p:spPr>
        <p:txBody>
          <a:bodyPr wrap="none">
            <a:spAutoFit/>
          </a:bodyPr>
          <a:lstStyle/>
          <a:p>
            <a:r>
              <a:rPr lang="en-US" dirty="0"/>
              <a:t>http://</a:t>
            </a:r>
            <a:r>
              <a:rPr lang="en-US" dirty="0" err="1"/>
              <a:t>en.wikipedia.org</a:t>
            </a:r>
            <a:r>
              <a:rPr lang="en-US" dirty="0"/>
              <a:t>/wiki/JPEG</a:t>
            </a:r>
          </a:p>
        </p:txBody>
      </p:sp>
      <p:sp>
        <p:nvSpPr>
          <p:cNvPr id="10" name="Title 5"/>
          <p:cNvSpPr txBox="1">
            <a:spLocks/>
          </p:cNvSpPr>
          <p:nvPr/>
        </p:nvSpPr>
        <p:spPr>
          <a:xfrm>
            <a:off x="914400" y="274638"/>
            <a:ext cx="7772400" cy="11430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mtClean="0"/>
              <a:t>Lossy compression</a:t>
            </a:r>
            <a:endParaRPr lang="en-US" dirty="0"/>
          </a:p>
        </p:txBody>
      </p:sp>
    </p:spTree>
    <p:extLst>
      <p:ext uri="{BB962C8B-B14F-4D97-AF65-F5344CB8AC3E}">
        <p14:creationId xmlns:p14="http://schemas.microsoft.com/office/powerpoint/2010/main" val="266579737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8100" y="1943100"/>
            <a:ext cx="3975100" cy="2971800"/>
          </a:xfrm>
          <a:prstGeom prst="rect">
            <a:avLst/>
          </a:prstGeom>
        </p:spPr>
      </p:pic>
      <p:sp>
        <p:nvSpPr>
          <p:cNvPr id="3" name="Rectangle 2"/>
          <p:cNvSpPr/>
          <p:nvPr/>
        </p:nvSpPr>
        <p:spPr>
          <a:xfrm>
            <a:off x="5291252" y="5784334"/>
            <a:ext cx="3293916" cy="369332"/>
          </a:xfrm>
          <a:prstGeom prst="rect">
            <a:avLst/>
          </a:prstGeom>
        </p:spPr>
        <p:txBody>
          <a:bodyPr wrap="none">
            <a:spAutoFit/>
          </a:bodyPr>
          <a:lstStyle/>
          <a:p>
            <a:r>
              <a:rPr lang="en-US" dirty="0"/>
              <a:t>http://</a:t>
            </a:r>
            <a:r>
              <a:rPr lang="en-US" dirty="0" err="1"/>
              <a:t>en.wikipedia.org</a:t>
            </a:r>
            <a:r>
              <a:rPr lang="en-US" dirty="0"/>
              <a:t>/wiki/JPEG</a:t>
            </a:r>
          </a:p>
        </p:txBody>
      </p:sp>
      <p:sp>
        <p:nvSpPr>
          <p:cNvPr id="4" name="Title 5"/>
          <p:cNvSpPr txBox="1">
            <a:spLocks/>
          </p:cNvSpPr>
          <p:nvPr/>
        </p:nvSpPr>
        <p:spPr>
          <a:xfrm>
            <a:off x="914400" y="274638"/>
            <a:ext cx="7772400" cy="11430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mtClean="0"/>
              <a:t>Lossy compression</a:t>
            </a:r>
            <a:endParaRPr lang="en-US" dirty="0"/>
          </a:p>
        </p:txBody>
      </p:sp>
    </p:spTree>
    <p:extLst>
      <p:ext uri="{BB962C8B-B14F-4D97-AF65-F5344CB8AC3E}">
        <p14:creationId xmlns:p14="http://schemas.microsoft.com/office/powerpoint/2010/main" val="1252944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8100" y="1943100"/>
            <a:ext cx="3975100" cy="2971800"/>
          </a:xfrm>
          <a:prstGeom prst="rect">
            <a:avLst/>
          </a:prstGeom>
        </p:spPr>
      </p:pic>
      <p:sp>
        <p:nvSpPr>
          <p:cNvPr id="3" name="Rectangle 2"/>
          <p:cNvSpPr/>
          <p:nvPr/>
        </p:nvSpPr>
        <p:spPr>
          <a:xfrm>
            <a:off x="5291252" y="5784334"/>
            <a:ext cx="3293916" cy="369332"/>
          </a:xfrm>
          <a:prstGeom prst="rect">
            <a:avLst/>
          </a:prstGeom>
        </p:spPr>
        <p:txBody>
          <a:bodyPr wrap="none">
            <a:spAutoFit/>
          </a:bodyPr>
          <a:lstStyle/>
          <a:p>
            <a:r>
              <a:rPr lang="en-US" dirty="0"/>
              <a:t>http://</a:t>
            </a:r>
            <a:r>
              <a:rPr lang="en-US" dirty="0" err="1"/>
              <a:t>en.wikipedia.org</a:t>
            </a:r>
            <a:r>
              <a:rPr lang="en-US" dirty="0"/>
              <a:t>/wiki/JPEG</a:t>
            </a:r>
          </a:p>
        </p:txBody>
      </p:sp>
      <p:sp>
        <p:nvSpPr>
          <p:cNvPr id="4" name="Title 5"/>
          <p:cNvSpPr txBox="1">
            <a:spLocks/>
          </p:cNvSpPr>
          <p:nvPr/>
        </p:nvSpPr>
        <p:spPr>
          <a:xfrm>
            <a:off x="914400" y="274638"/>
            <a:ext cx="7772400" cy="11430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mtClean="0"/>
              <a:t>Lossy compression</a:t>
            </a:r>
            <a:endParaRPr lang="en-US" dirty="0"/>
          </a:p>
        </p:txBody>
      </p:sp>
    </p:spTree>
    <p:extLst>
      <p:ext uri="{BB962C8B-B14F-4D97-AF65-F5344CB8AC3E}">
        <p14:creationId xmlns:p14="http://schemas.microsoft.com/office/powerpoint/2010/main" val="3298327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8100" y="1943100"/>
            <a:ext cx="3975100" cy="2971800"/>
          </a:xfrm>
          <a:prstGeom prst="rect">
            <a:avLst/>
          </a:prstGeom>
        </p:spPr>
      </p:pic>
      <p:sp>
        <p:nvSpPr>
          <p:cNvPr id="3" name="Rectangle 2"/>
          <p:cNvSpPr/>
          <p:nvPr/>
        </p:nvSpPr>
        <p:spPr>
          <a:xfrm>
            <a:off x="5291252" y="5784334"/>
            <a:ext cx="3293916" cy="369332"/>
          </a:xfrm>
          <a:prstGeom prst="rect">
            <a:avLst/>
          </a:prstGeom>
        </p:spPr>
        <p:txBody>
          <a:bodyPr wrap="none">
            <a:spAutoFit/>
          </a:bodyPr>
          <a:lstStyle/>
          <a:p>
            <a:r>
              <a:rPr lang="en-US" dirty="0"/>
              <a:t>http://</a:t>
            </a:r>
            <a:r>
              <a:rPr lang="en-US" dirty="0" err="1"/>
              <a:t>en.wikipedia.org</a:t>
            </a:r>
            <a:r>
              <a:rPr lang="en-US" dirty="0"/>
              <a:t>/wiki/JPEG</a:t>
            </a:r>
          </a:p>
        </p:txBody>
      </p:sp>
      <p:sp>
        <p:nvSpPr>
          <p:cNvPr id="4" name="Title 5"/>
          <p:cNvSpPr txBox="1">
            <a:spLocks/>
          </p:cNvSpPr>
          <p:nvPr/>
        </p:nvSpPr>
        <p:spPr>
          <a:xfrm>
            <a:off x="914400" y="274638"/>
            <a:ext cx="7772400" cy="11430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mtClean="0"/>
              <a:t>Lossy compression</a:t>
            </a:r>
            <a:endParaRPr lang="en-US" dirty="0"/>
          </a:p>
        </p:txBody>
      </p:sp>
    </p:spTree>
    <p:extLst>
      <p:ext uri="{BB962C8B-B14F-4D97-AF65-F5344CB8AC3E}">
        <p14:creationId xmlns:p14="http://schemas.microsoft.com/office/powerpoint/2010/main" val="6736573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1942492" y="228600"/>
            <a:ext cx="5448704" cy="7264938"/>
          </a:xfrm>
          <a:prstGeom prst="rect">
            <a:avLst/>
          </a:prstGeom>
        </p:spPr>
      </p:pic>
    </p:spTree>
    <p:extLst>
      <p:ext uri="{BB962C8B-B14F-4D97-AF65-F5344CB8AC3E}">
        <p14:creationId xmlns:p14="http://schemas.microsoft.com/office/powerpoint/2010/main" val="32895286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8100" y="1943100"/>
            <a:ext cx="3975100" cy="2971800"/>
          </a:xfrm>
          <a:prstGeom prst="rect">
            <a:avLst/>
          </a:prstGeom>
        </p:spPr>
      </p:pic>
      <p:sp>
        <p:nvSpPr>
          <p:cNvPr id="3" name="Rectangle 2"/>
          <p:cNvSpPr/>
          <p:nvPr/>
        </p:nvSpPr>
        <p:spPr>
          <a:xfrm>
            <a:off x="5291252" y="5784334"/>
            <a:ext cx="3293916" cy="369332"/>
          </a:xfrm>
          <a:prstGeom prst="rect">
            <a:avLst/>
          </a:prstGeom>
        </p:spPr>
        <p:txBody>
          <a:bodyPr wrap="none">
            <a:spAutoFit/>
          </a:bodyPr>
          <a:lstStyle/>
          <a:p>
            <a:r>
              <a:rPr lang="en-US" dirty="0"/>
              <a:t>http://</a:t>
            </a:r>
            <a:r>
              <a:rPr lang="en-US" dirty="0" err="1"/>
              <a:t>en.wikipedia.org</a:t>
            </a:r>
            <a:r>
              <a:rPr lang="en-US" dirty="0"/>
              <a:t>/wiki/JPEG</a:t>
            </a:r>
          </a:p>
        </p:txBody>
      </p:sp>
      <p:sp>
        <p:nvSpPr>
          <p:cNvPr id="4" name="Title 5"/>
          <p:cNvSpPr txBox="1">
            <a:spLocks/>
          </p:cNvSpPr>
          <p:nvPr/>
        </p:nvSpPr>
        <p:spPr>
          <a:xfrm>
            <a:off x="914400" y="274638"/>
            <a:ext cx="7772400" cy="1143000"/>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smtClean="0"/>
              <a:t>Lossy compression</a:t>
            </a:r>
            <a:endParaRPr lang="en-US" dirty="0"/>
          </a:p>
        </p:txBody>
      </p:sp>
    </p:spTree>
    <p:extLst>
      <p:ext uri="{BB962C8B-B14F-4D97-AF65-F5344CB8AC3E}">
        <p14:creationId xmlns:p14="http://schemas.microsoft.com/office/powerpoint/2010/main" val="15397977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rcRect t="-77583" b="-77583"/>
          <a:stretch>
            <a:fillRect/>
          </a:stretch>
        </p:blipFill>
        <p:spPr>
          <a:xfrm>
            <a:off x="914400" y="-116306"/>
            <a:ext cx="7772400" cy="4572000"/>
          </a:xfrm>
        </p:spPr>
      </p:pic>
      <p:sp>
        <p:nvSpPr>
          <p:cNvPr id="7" name="TextBox 6"/>
          <p:cNvSpPr txBox="1"/>
          <p:nvPr/>
        </p:nvSpPr>
        <p:spPr>
          <a:xfrm>
            <a:off x="914400" y="3181684"/>
            <a:ext cx="7772400" cy="1200328"/>
          </a:xfrm>
          <a:prstGeom prst="rect">
            <a:avLst/>
          </a:prstGeom>
          <a:noFill/>
        </p:spPr>
        <p:txBody>
          <a:bodyPr wrap="square" rtlCol="0">
            <a:spAutoFit/>
          </a:bodyPr>
          <a:lstStyle/>
          <a:p>
            <a:pPr algn="ctr"/>
            <a:r>
              <a:rPr lang="en-US" sz="2400" dirty="0" smtClean="0"/>
              <a:t>We can use lossy compression approaches to make downstream analysis faster and better.</a:t>
            </a:r>
            <a:endParaRPr lang="en-US" sz="2400" dirty="0"/>
          </a:p>
          <a:p>
            <a:endParaRPr lang="en-US" sz="2400" dirty="0" smtClean="0"/>
          </a:p>
        </p:txBody>
      </p:sp>
      <p:sp>
        <p:nvSpPr>
          <p:cNvPr id="8" name="TextBox 7"/>
          <p:cNvSpPr txBox="1"/>
          <p:nvPr/>
        </p:nvSpPr>
        <p:spPr>
          <a:xfrm>
            <a:off x="2366211" y="762000"/>
            <a:ext cx="3013374" cy="369332"/>
          </a:xfrm>
          <a:prstGeom prst="rect">
            <a:avLst/>
          </a:prstGeom>
          <a:noFill/>
        </p:spPr>
        <p:txBody>
          <a:bodyPr wrap="none" rtlCol="0">
            <a:spAutoFit/>
          </a:bodyPr>
          <a:lstStyle/>
          <a:p>
            <a:r>
              <a:rPr lang="en-US" i="1" dirty="0" smtClean="0"/>
              <a:t>~2 GB – 2 TB of single-chassis RAM</a:t>
            </a:r>
            <a:endParaRPr lang="en-US" i="1" dirty="0"/>
          </a:p>
        </p:txBody>
      </p:sp>
    </p:spTree>
    <p:extLst>
      <p:ext uri="{BB962C8B-B14F-4D97-AF65-F5344CB8AC3E}">
        <p14:creationId xmlns:p14="http://schemas.microsoft.com/office/powerpoint/2010/main" val="309986186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22217"/>
            <a:ext cx="7772400" cy="1143000"/>
          </a:xfrm>
        </p:spPr>
        <p:txBody>
          <a:bodyPr>
            <a:normAutofit fontScale="90000"/>
          </a:bodyPr>
          <a:lstStyle/>
          <a:p>
            <a:r>
              <a:rPr lang="en-US" dirty="0" smtClean="0"/>
              <a:t>Metagenomes: Data partitioning</a:t>
            </a:r>
            <a:r>
              <a:rPr lang="en-US" dirty="0"/>
              <a:t/>
            </a:r>
            <a:br>
              <a:rPr lang="en-US" dirty="0"/>
            </a:br>
            <a:r>
              <a:rPr lang="en-US" sz="2700" dirty="0"/>
              <a:t>(a computational version of </a:t>
            </a:r>
            <a:r>
              <a:rPr lang="en-US" sz="2700" dirty="0" smtClean="0"/>
              <a:t>cell sorting)</a:t>
            </a:r>
            <a:endParaRPr lang="en-US" sz="2700" dirty="0"/>
          </a:p>
        </p:txBody>
      </p:sp>
      <p:sp>
        <p:nvSpPr>
          <p:cNvPr id="3" name="Content Placeholder 2"/>
          <p:cNvSpPr>
            <a:spLocks noGrp="1"/>
          </p:cNvSpPr>
          <p:nvPr>
            <p:ph idx="1"/>
          </p:nvPr>
        </p:nvSpPr>
        <p:spPr>
          <a:xfrm>
            <a:off x="261830" y="2410561"/>
            <a:ext cx="3235665" cy="3367482"/>
          </a:xfrm>
        </p:spPr>
        <p:txBody>
          <a:bodyPr>
            <a:normAutofit fontScale="92500" lnSpcReduction="20000"/>
          </a:bodyPr>
          <a:lstStyle/>
          <a:p>
            <a:pPr>
              <a:buNone/>
            </a:pPr>
            <a:r>
              <a:rPr lang="en-US" dirty="0" smtClean="0"/>
              <a:t>Split reads into “bins” belonging to different source species.</a:t>
            </a:r>
          </a:p>
          <a:p>
            <a:pPr>
              <a:buNone/>
            </a:pPr>
            <a:r>
              <a:rPr lang="en-US" dirty="0" smtClean="0"/>
              <a:t>Can do this based almost entirely on </a:t>
            </a:r>
            <a:r>
              <a:rPr lang="en-US" i="1" dirty="0" smtClean="0"/>
              <a:t>connectivity</a:t>
            </a:r>
            <a:r>
              <a:rPr lang="en-US" dirty="0" smtClean="0"/>
              <a:t> of sequences.</a:t>
            </a:r>
          </a:p>
          <a:p>
            <a:pPr>
              <a:buNone/>
            </a:pPr>
            <a:r>
              <a:rPr lang="en-US" dirty="0" smtClean="0"/>
              <a:t>“Divide and conquer”</a:t>
            </a:r>
          </a:p>
          <a:p>
            <a:pPr>
              <a:buNone/>
            </a:pPr>
            <a:r>
              <a:rPr lang="en-US" dirty="0" smtClean="0"/>
              <a:t>Memory-efficient implementation helps to scale assembly.</a:t>
            </a:r>
          </a:p>
        </p:txBody>
      </p:sp>
      <p:pic>
        <p:nvPicPr>
          <p:cNvPr id="4" name="Picture 3"/>
          <p:cNvPicPr>
            <a:picLocks noChangeAspect="1"/>
          </p:cNvPicPr>
          <p:nvPr/>
        </p:nvPicPr>
        <p:blipFill>
          <a:blip r:embed="rId2"/>
          <a:stretch>
            <a:fillRect/>
          </a:stretch>
        </p:blipFill>
        <p:spPr>
          <a:xfrm>
            <a:off x="3692865" y="2212272"/>
            <a:ext cx="4645000" cy="3565771"/>
          </a:xfrm>
          <a:prstGeom prst="rect">
            <a:avLst/>
          </a:prstGeom>
        </p:spPr>
      </p:pic>
      <p:sp>
        <p:nvSpPr>
          <p:cNvPr id="5" name="TextBox 4"/>
          <p:cNvSpPr txBox="1"/>
          <p:nvPr/>
        </p:nvSpPr>
        <p:spPr>
          <a:xfrm>
            <a:off x="6224373" y="6085123"/>
            <a:ext cx="2113492" cy="369332"/>
          </a:xfrm>
          <a:prstGeom prst="rect">
            <a:avLst/>
          </a:prstGeom>
          <a:noFill/>
        </p:spPr>
        <p:txBody>
          <a:bodyPr wrap="none" rtlCol="0">
            <a:spAutoFit/>
          </a:bodyPr>
          <a:lstStyle/>
          <a:p>
            <a:r>
              <a:rPr lang="en-US" dirty="0" smtClean="0"/>
              <a:t>Pell et al., 2012, PNAS</a:t>
            </a:r>
            <a:endParaRPr lang="en-US" dirty="0"/>
          </a:p>
        </p:txBody>
      </p:sp>
    </p:spTree>
    <p:extLst>
      <p:ext uri="{BB962C8B-B14F-4D97-AF65-F5344CB8AC3E}">
        <p14:creationId xmlns:p14="http://schemas.microsoft.com/office/powerpoint/2010/main" val="328250723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54" y="0"/>
            <a:ext cx="8222146" cy="1143000"/>
          </a:xfrm>
        </p:spPr>
        <p:txBody>
          <a:bodyPr>
            <a:normAutofit/>
          </a:bodyPr>
          <a:lstStyle/>
          <a:p>
            <a:r>
              <a:rPr lang="en-US" sz="2800" dirty="0"/>
              <a:t>P</a:t>
            </a:r>
            <a:r>
              <a:rPr lang="en-US" sz="2800" dirty="0" smtClean="0"/>
              <a:t>artitioning separates reads by genome.</a:t>
            </a:r>
            <a:endParaRPr lang="en-US" sz="2800" dirty="0"/>
          </a:p>
        </p:txBody>
      </p:sp>
      <p:sp>
        <p:nvSpPr>
          <p:cNvPr id="6" name="TextBox 5"/>
          <p:cNvSpPr txBox="1"/>
          <p:nvPr/>
        </p:nvSpPr>
        <p:spPr>
          <a:xfrm>
            <a:off x="217374" y="1211682"/>
            <a:ext cx="8614866" cy="1200328"/>
          </a:xfrm>
          <a:prstGeom prst="rect">
            <a:avLst/>
          </a:prstGeom>
          <a:noFill/>
        </p:spPr>
        <p:txBody>
          <a:bodyPr wrap="square" rtlCol="0">
            <a:spAutoFit/>
          </a:bodyPr>
          <a:lstStyle/>
          <a:p>
            <a:pPr algn="ctr"/>
            <a:r>
              <a:rPr lang="en-US" sz="2400" dirty="0" smtClean="0"/>
              <a:t>When computationally spiking HMP mock data with one </a:t>
            </a:r>
            <a:r>
              <a:rPr lang="en-US" sz="2400" i="1" dirty="0" smtClean="0"/>
              <a:t>E. coli</a:t>
            </a:r>
            <a:r>
              <a:rPr lang="en-US" sz="2400" dirty="0" smtClean="0"/>
              <a:t> genome (left) or multiple </a:t>
            </a:r>
            <a:r>
              <a:rPr lang="en-US" sz="2400" i="1" dirty="0" smtClean="0"/>
              <a:t>E. coli </a:t>
            </a:r>
            <a:r>
              <a:rPr lang="en-US" sz="2400" dirty="0" smtClean="0"/>
              <a:t>strains (right), majority of partitions contain reads from only a single genome (blue) </a:t>
            </a:r>
            <a:r>
              <a:rPr lang="en-US" sz="2400" dirty="0" err="1" smtClean="0"/>
              <a:t>vs</a:t>
            </a:r>
            <a:r>
              <a:rPr lang="en-US" sz="2400" dirty="0" smtClean="0"/>
              <a:t> multi-genome partitions (green).</a:t>
            </a:r>
            <a:endParaRPr lang="en-US" sz="2400" dirty="0"/>
          </a:p>
        </p:txBody>
      </p:sp>
      <p:sp>
        <p:nvSpPr>
          <p:cNvPr id="7" name="TextBox 6"/>
          <p:cNvSpPr txBox="1"/>
          <p:nvPr/>
        </p:nvSpPr>
        <p:spPr>
          <a:xfrm>
            <a:off x="2479345" y="6123957"/>
            <a:ext cx="4407051" cy="369332"/>
          </a:xfrm>
          <a:prstGeom prst="rect">
            <a:avLst/>
          </a:prstGeom>
          <a:noFill/>
        </p:spPr>
        <p:txBody>
          <a:bodyPr wrap="none" rtlCol="0">
            <a:spAutoFit/>
          </a:bodyPr>
          <a:lstStyle/>
          <a:p>
            <a:r>
              <a:rPr lang="en-US" dirty="0" smtClean="0"/>
              <a:t>Partitions containing spiked data indicated with a *</a:t>
            </a:r>
            <a:endParaRPr lang="en-US" dirty="0"/>
          </a:p>
        </p:txBody>
      </p:sp>
      <p:sp>
        <p:nvSpPr>
          <p:cNvPr id="8" name="TextBox 7"/>
          <p:cNvSpPr txBox="1"/>
          <p:nvPr/>
        </p:nvSpPr>
        <p:spPr>
          <a:xfrm>
            <a:off x="7406315" y="6047510"/>
            <a:ext cx="1214733" cy="369332"/>
          </a:xfrm>
          <a:prstGeom prst="rect">
            <a:avLst/>
          </a:prstGeom>
          <a:noFill/>
        </p:spPr>
        <p:txBody>
          <a:bodyPr wrap="none" rtlCol="0">
            <a:spAutoFit/>
          </a:bodyPr>
          <a:lstStyle/>
          <a:p>
            <a:r>
              <a:rPr lang="en-US" dirty="0" smtClean="0"/>
              <a:t>Adina Howe</a:t>
            </a:r>
            <a:endParaRPr lang="en-US" dirty="0"/>
          </a:p>
        </p:txBody>
      </p:sp>
      <p:pic>
        <p:nvPicPr>
          <p:cNvPr id="13" name="Picture 12"/>
          <p:cNvPicPr>
            <a:picLocks noChangeAspect="1"/>
          </p:cNvPicPr>
          <p:nvPr/>
        </p:nvPicPr>
        <p:blipFill>
          <a:blip r:embed="rId2"/>
          <a:stretch>
            <a:fillRect/>
          </a:stretch>
        </p:blipFill>
        <p:spPr>
          <a:xfrm>
            <a:off x="1152394" y="2825613"/>
            <a:ext cx="3419606" cy="3292167"/>
          </a:xfrm>
          <a:prstGeom prst="rect">
            <a:avLst/>
          </a:prstGeom>
        </p:spPr>
      </p:pic>
      <p:pic>
        <p:nvPicPr>
          <p:cNvPr id="14" name="Picture 13"/>
          <p:cNvPicPr>
            <a:picLocks noChangeAspect="1"/>
          </p:cNvPicPr>
          <p:nvPr/>
        </p:nvPicPr>
        <p:blipFill>
          <a:blip r:embed="rId3"/>
          <a:stretch>
            <a:fillRect/>
          </a:stretch>
        </p:blipFill>
        <p:spPr>
          <a:xfrm>
            <a:off x="4988155" y="2825613"/>
            <a:ext cx="3502785" cy="3165167"/>
          </a:xfrm>
          <a:prstGeom prst="rect">
            <a:avLst/>
          </a:prstGeom>
        </p:spPr>
      </p:pic>
      <p:sp>
        <p:nvSpPr>
          <p:cNvPr id="15" name="TextBox 14"/>
          <p:cNvSpPr txBox="1"/>
          <p:nvPr/>
        </p:nvSpPr>
        <p:spPr>
          <a:xfrm>
            <a:off x="8296336" y="4431677"/>
            <a:ext cx="290389"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4392482" y="4408793"/>
            <a:ext cx="290389"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184941785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Partitioning: Technical challenges met (and defeated)</a:t>
            </a:r>
            <a:endParaRPr lang="en-US" sz="3200" dirty="0"/>
          </a:p>
        </p:txBody>
      </p:sp>
      <p:sp>
        <p:nvSpPr>
          <p:cNvPr id="3" name="Content Placeholder 2"/>
          <p:cNvSpPr>
            <a:spLocks noGrp="1"/>
          </p:cNvSpPr>
          <p:nvPr>
            <p:ph sz="quarter" idx="1"/>
          </p:nvPr>
        </p:nvSpPr>
        <p:spPr/>
        <p:txBody>
          <a:bodyPr/>
          <a:lstStyle/>
          <a:p>
            <a:r>
              <a:rPr lang="en-US" dirty="0" smtClean="0"/>
              <a:t>Novel data structure properties elucidated via percolation theory analysis (Pell et al., 2012, PNAS).</a:t>
            </a:r>
          </a:p>
          <a:p>
            <a:endParaRPr lang="en-US" dirty="0" smtClean="0"/>
          </a:p>
          <a:p>
            <a:r>
              <a:rPr lang="en-US" dirty="0" smtClean="0"/>
              <a:t>Exhaustive in-memory traversal of graphs containing 5-15 billion nodes.</a:t>
            </a:r>
          </a:p>
          <a:p>
            <a:endParaRPr lang="en-US" dirty="0" smtClean="0"/>
          </a:p>
          <a:p>
            <a:r>
              <a:rPr lang="en-US" dirty="0" smtClean="0"/>
              <a:t>Sequencing technology introduces false sequences in graph (Howe et al., submitted.)</a:t>
            </a:r>
          </a:p>
          <a:p>
            <a:endParaRPr lang="en-US" dirty="0" smtClean="0"/>
          </a:p>
          <a:p>
            <a:r>
              <a:rPr lang="en-US" dirty="0" smtClean="0"/>
              <a:t>Only 20x improvement in assembly scaling </a:t>
            </a:r>
            <a:r>
              <a:rPr lang="en-US" dirty="0" err="1" smtClean="0">
                <a:sym typeface="Wingdings"/>
              </a:rPr>
              <a:t></a:t>
            </a:r>
            <a:r>
              <a:rPr lang="en-US" dirty="0" smtClean="0">
                <a:sym typeface="Wingdings"/>
              </a:rPr>
              <a:t>.</a:t>
            </a:r>
            <a:endParaRPr lang="en-US" dirty="0"/>
          </a:p>
        </p:txBody>
      </p:sp>
    </p:spTree>
    <p:extLst>
      <p:ext uri="{BB962C8B-B14F-4D97-AF65-F5344CB8AC3E}">
        <p14:creationId xmlns:p14="http://schemas.microsoft.com/office/powerpoint/2010/main" val="142123160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your assembly good?</a:t>
            </a:r>
            <a:endParaRPr lang="en-US" dirty="0"/>
          </a:p>
        </p:txBody>
      </p:sp>
      <p:sp>
        <p:nvSpPr>
          <p:cNvPr id="3" name="Content Placeholder 2"/>
          <p:cNvSpPr>
            <a:spLocks noGrp="1"/>
          </p:cNvSpPr>
          <p:nvPr>
            <p:ph idx="1"/>
          </p:nvPr>
        </p:nvSpPr>
        <p:spPr/>
        <p:txBody>
          <a:bodyPr>
            <a:normAutofit/>
          </a:bodyPr>
          <a:lstStyle/>
          <a:p>
            <a:endParaRPr lang="en-US" dirty="0" smtClean="0"/>
          </a:p>
          <a:p>
            <a:r>
              <a:rPr lang="en-US" b="1" dirty="0" smtClean="0"/>
              <a:t>Truly reference-free assembly is hard to evaluate.</a:t>
            </a:r>
          </a:p>
          <a:p>
            <a:endParaRPr lang="en-US" dirty="0" smtClean="0"/>
          </a:p>
          <a:p>
            <a:r>
              <a:rPr lang="en-US" dirty="0" smtClean="0"/>
              <a:t>Traditional “genome” measures like N50 and NG50 simply do not apply to metagenomes, because very often you don’t know what the genome “size” is.</a:t>
            </a:r>
            <a:endParaRPr lang="en-US" dirty="0"/>
          </a:p>
        </p:txBody>
      </p:sp>
    </p:spTree>
    <p:extLst>
      <p:ext uri="{BB962C8B-B14F-4D97-AF65-F5344CB8AC3E}">
        <p14:creationId xmlns:p14="http://schemas.microsoft.com/office/powerpoint/2010/main" val="32884287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assembly</a:t>
            </a:r>
            <a:endParaRPr lang="en-US" dirty="0"/>
          </a:p>
        </p:txBody>
      </p:sp>
      <p:pic>
        <p:nvPicPr>
          <p:cNvPr id="4" name="Content Placeholder 3" descr="assembly-black-box.pdf"/>
          <p:cNvPicPr>
            <a:picLocks noGrp="1" noChangeAspect="1"/>
          </p:cNvPicPr>
          <p:nvPr>
            <p:ph idx="1"/>
          </p:nvPr>
        </p:nvPicPr>
        <p:blipFill>
          <a:blip r:embed="rId2">
            <a:extLst>
              <a:ext uri="{28A0092B-C50C-407E-A947-70E740481C1C}">
                <a14:useLocalDpi xmlns:a14="http://schemas.microsoft.com/office/drawing/2010/main" val="0"/>
              </a:ext>
            </a:extLst>
          </a:blip>
          <a:srcRect t="-3831" b="-3831"/>
          <a:stretch>
            <a:fillRect/>
          </a:stretch>
        </p:blipFill>
        <p:spPr/>
      </p:pic>
      <p:sp>
        <p:nvSpPr>
          <p:cNvPr id="3" name="TextBox 2"/>
          <p:cNvSpPr txBox="1"/>
          <p:nvPr/>
        </p:nvSpPr>
        <p:spPr>
          <a:xfrm>
            <a:off x="1508125" y="6126163"/>
            <a:ext cx="6602664" cy="369332"/>
          </a:xfrm>
          <a:prstGeom prst="rect">
            <a:avLst/>
          </a:prstGeom>
          <a:noFill/>
        </p:spPr>
        <p:txBody>
          <a:bodyPr wrap="none" rtlCol="0">
            <a:spAutoFit/>
          </a:bodyPr>
          <a:lstStyle/>
          <a:p>
            <a:r>
              <a:rPr lang="en-US" dirty="0" smtClean="0"/>
              <a:t>Evaluating correctness of metagenomes is still undiscovered country.</a:t>
            </a:r>
            <a:endParaRPr lang="en-US" dirty="0"/>
          </a:p>
        </p:txBody>
      </p:sp>
    </p:spTree>
    <p:extLst>
      <p:ext uri="{BB962C8B-B14F-4D97-AF65-F5344CB8AC3E}">
        <p14:creationId xmlns:p14="http://schemas.microsoft.com/office/powerpoint/2010/main" val="146827181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assemblies</a:t>
            </a:r>
            <a:endParaRPr lang="en-US" dirty="0"/>
          </a:p>
        </p:txBody>
      </p:sp>
      <p:sp>
        <p:nvSpPr>
          <p:cNvPr id="3" name="Content Placeholder 2"/>
          <p:cNvSpPr>
            <a:spLocks noGrp="1"/>
          </p:cNvSpPr>
          <p:nvPr>
            <p:ph idx="1"/>
          </p:nvPr>
        </p:nvSpPr>
        <p:spPr/>
        <p:txBody>
          <a:bodyPr/>
          <a:lstStyle/>
          <a:p>
            <a:r>
              <a:rPr lang="en-US" dirty="0" smtClean="0"/>
              <a:t>Every assembly returns different results </a:t>
            </a:r>
            <a:r>
              <a:rPr lang="en-US" i="1" dirty="0" smtClean="0"/>
              <a:t>for eukaryotic genomes.</a:t>
            </a:r>
            <a:endParaRPr lang="en-US" dirty="0" smtClean="0"/>
          </a:p>
          <a:p>
            <a:endParaRPr lang="en-US" dirty="0"/>
          </a:p>
          <a:p>
            <a:r>
              <a:rPr lang="en-US" dirty="0" smtClean="0"/>
              <a:t>For metagenomes, it’s even worse.</a:t>
            </a:r>
          </a:p>
          <a:p>
            <a:pPr lvl="1"/>
            <a:r>
              <a:rPr lang="en-US" dirty="0" smtClean="0"/>
              <a:t>No systematic exploration of precision, recall, etc.</a:t>
            </a:r>
          </a:p>
          <a:p>
            <a:pPr lvl="1"/>
            <a:r>
              <a:rPr lang="en-US" dirty="0" smtClean="0"/>
              <a:t>Very little in the way of cross-comparable data sets</a:t>
            </a:r>
          </a:p>
          <a:p>
            <a:pPr lvl="1"/>
            <a:r>
              <a:rPr lang="en-US" dirty="0" smtClean="0"/>
              <a:t>Often sequencing technology being evaluated is out of date</a:t>
            </a:r>
          </a:p>
          <a:p>
            <a:pPr lvl="1"/>
            <a:r>
              <a:rPr lang="en-US" dirty="0" smtClean="0"/>
              <a:t>etc. etc.</a:t>
            </a:r>
          </a:p>
        </p:txBody>
      </p:sp>
    </p:spTree>
    <p:extLst>
      <p:ext uri="{BB962C8B-B14F-4D97-AF65-F5344CB8AC3E}">
        <p14:creationId xmlns:p14="http://schemas.microsoft.com/office/powerpoint/2010/main" val="3939526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Our experience</a:t>
            </a:r>
            <a:endParaRPr lang="en-US" dirty="0"/>
          </a:p>
        </p:txBody>
      </p:sp>
      <p:sp>
        <p:nvSpPr>
          <p:cNvPr id="3" name="Content Placeholder 2"/>
          <p:cNvSpPr>
            <a:spLocks noGrp="1"/>
          </p:cNvSpPr>
          <p:nvPr>
            <p:ph idx="1"/>
          </p:nvPr>
        </p:nvSpPr>
        <p:spPr/>
        <p:txBody>
          <a:bodyPr>
            <a:normAutofit/>
          </a:bodyPr>
          <a:lstStyle/>
          <a:p>
            <a:r>
              <a:rPr lang="en-US" dirty="0" smtClean="0"/>
              <a:t>Our metagenome assemblies compare well with others, but we have little in the way of ground truth with which to evaluate.</a:t>
            </a:r>
          </a:p>
          <a:p>
            <a:endParaRPr lang="en-US" dirty="0"/>
          </a:p>
          <a:p>
            <a:r>
              <a:rPr lang="en-US" dirty="0" smtClean="0"/>
              <a:t>Scaffold assembly is tricky; we believe in </a:t>
            </a:r>
            <a:r>
              <a:rPr lang="en-US" dirty="0" err="1" smtClean="0"/>
              <a:t>contig</a:t>
            </a:r>
            <a:r>
              <a:rPr lang="en-US" dirty="0" smtClean="0"/>
              <a:t> assembly for metagenomes, but not scaffolding.</a:t>
            </a:r>
          </a:p>
          <a:p>
            <a:endParaRPr lang="en-US" dirty="0"/>
          </a:p>
          <a:p>
            <a:r>
              <a:rPr lang="en-US" dirty="0" smtClean="0"/>
              <a:t>See </a:t>
            </a:r>
            <a:r>
              <a:rPr lang="en-US" dirty="0" err="1"/>
              <a:t>arXiv</a:t>
            </a:r>
            <a:r>
              <a:rPr lang="en-US" dirty="0"/>
              <a:t> paper, “Assembling large, complex metagenomes”, for our suggested </a:t>
            </a:r>
            <a:r>
              <a:rPr lang="en-US" dirty="0" smtClean="0"/>
              <a:t>pipeline and statistics &amp; references.</a:t>
            </a:r>
            <a:endParaRPr lang="en-US" dirty="0"/>
          </a:p>
        </p:txBody>
      </p:sp>
    </p:spTree>
    <p:extLst>
      <p:ext uri="{BB962C8B-B14F-4D97-AF65-F5344CB8AC3E}">
        <p14:creationId xmlns:p14="http://schemas.microsoft.com/office/powerpoint/2010/main" val="22877209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388"/>
            <a:ext cx="8229600" cy="1143000"/>
          </a:xfrm>
        </p:spPr>
        <p:txBody>
          <a:bodyPr>
            <a:normAutofit/>
          </a:bodyPr>
          <a:lstStyle/>
          <a:p>
            <a:r>
              <a:rPr lang="en-US" sz="3200" dirty="0" smtClean="0"/>
              <a:t>Metagenomic assemblies are highly variable</a:t>
            </a:r>
            <a:endParaRPr lang="en-US" sz="3200" dirty="0"/>
          </a:p>
        </p:txBody>
      </p:sp>
      <p:pic>
        <p:nvPicPr>
          <p:cNvPr id="6" name="Content Placeholder 5"/>
          <p:cNvPicPr>
            <a:picLocks noGrp="1" noChangeAspect="1"/>
          </p:cNvPicPr>
          <p:nvPr>
            <p:ph idx="1"/>
          </p:nvPr>
        </p:nvPicPr>
        <p:blipFill rotWithShape="1">
          <a:blip r:embed="rId2"/>
          <a:srcRect l="-1182" r="460"/>
          <a:stretch/>
        </p:blipFill>
        <p:spPr>
          <a:xfrm>
            <a:off x="1000124" y="1076325"/>
            <a:ext cx="7032626" cy="5448374"/>
          </a:xfrm>
        </p:spPr>
      </p:pic>
      <p:sp>
        <p:nvSpPr>
          <p:cNvPr id="7" name="TextBox 6"/>
          <p:cNvSpPr txBox="1"/>
          <p:nvPr/>
        </p:nvSpPr>
        <p:spPr>
          <a:xfrm>
            <a:off x="5504329" y="6340033"/>
            <a:ext cx="3464560" cy="369332"/>
          </a:xfrm>
          <a:prstGeom prst="rect">
            <a:avLst/>
          </a:prstGeom>
          <a:noFill/>
        </p:spPr>
        <p:txBody>
          <a:bodyPr wrap="none" rtlCol="0">
            <a:spAutoFit/>
          </a:bodyPr>
          <a:lstStyle/>
          <a:p>
            <a:r>
              <a:rPr lang="en-US" dirty="0" smtClean="0"/>
              <a:t>Adina Howe et al., </a:t>
            </a:r>
            <a:r>
              <a:rPr lang="en-US" dirty="0" err="1" smtClean="0"/>
              <a:t>arXiv</a:t>
            </a:r>
            <a:r>
              <a:rPr lang="en-US" dirty="0"/>
              <a:t> 1212.0159</a:t>
            </a:r>
          </a:p>
        </p:txBody>
      </p:sp>
    </p:spTree>
    <p:extLst>
      <p:ext uri="{BB962C8B-B14F-4D97-AF65-F5344CB8AC3E}">
        <p14:creationId xmlns:p14="http://schemas.microsoft.com/office/powerpoint/2010/main" val="13800700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Shotgun sequencing and coverage</a:t>
            </a:r>
            <a:endParaRPr lang="en-US" dirty="0"/>
          </a:p>
        </p:txBody>
      </p:sp>
      <p:pic>
        <p:nvPicPr>
          <p:cNvPr id="4" name="Content Placeholder 3" descr="k-mer-overlaps-and-errors-1.pdf"/>
          <p:cNvPicPr>
            <a:picLocks noGrp="1" noChangeAspect="1"/>
          </p:cNvPicPr>
          <p:nvPr>
            <p:ph idx="1"/>
          </p:nvPr>
        </p:nvPicPr>
        <p:blipFill rotWithShape="1">
          <a:blip r:embed="rId2">
            <a:extLst>
              <a:ext uri="{28A0092B-C50C-407E-A947-70E740481C1C}">
                <a14:useLocalDpi xmlns:a14="http://schemas.microsoft.com/office/drawing/2010/main" val="0"/>
              </a:ext>
            </a:extLst>
          </a:blip>
          <a:srcRect t="-7996" b="-9906"/>
          <a:stretch/>
        </p:blipFill>
        <p:spPr>
          <a:xfrm>
            <a:off x="457200" y="1457070"/>
            <a:ext cx="8229600" cy="2425738"/>
          </a:xfrm>
        </p:spPr>
      </p:pic>
      <p:sp>
        <p:nvSpPr>
          <p:cNvPr id="5" name="TextBox 4"/>
          <p:cNvSpPr txBox="1"/>
          <p:nvPr/>
        </p:nvSpPr>
        <p:spPr>
          <a:xfrm>
            <a:off x="914141" y="4477033"/>
            <a:ext cx="7128834" cy="1477328"/>
          </a:xfrm>
          <a:prstGeom prst="rect">
            <a:avLst/>
          </a:prstGeom>
          <a:noFill/>
        </p:spPr>
        <p:txBody>
          <a:bodyPr wrap="square" rtlCol="0">
            <a:spAutoFit/>
          </a:bodyPr>
          <a:lstStyle/>
          <a:p>
            <a:pPr algn="ctr"/>
            <a:r>
              <a:rPr lang="en-US" dirty="0" smtClean="0"/>
              <a:t>“Coverage” is simply the average number of reads that overlap</a:t>
            </a:r>
          </a:p>
          <a:p>
            <a:pPr algn="ctr"/>
            <a:r>
              <a:rPr lang="en-US" dirty="0" smtClean="0"/>
              <a:t>each true base in genome.</a:t>
            </a:r>
          </a:p>
          <a:p>
            <a:pPr algn="ctr"/>
            <a:endParaRPr lang="en-US" dirty="0"/>
          </a:p>
          <a:p>
            <a:pPr algn="ctr"/>
            <a:r>
              <a:rPr lang="en-US" dirty="0" smtClean="0"/>
              <a:t>Here, the coverage is ~10 – just draw a line straight down from the top through all of the reads.</a:t>
            </a:r>
            <a:endParaRPr lang="en-US" dirty="0"/>
          </a:p>
        </p:txBody>
      </p:sp>
    </p:spTree>
    <p:extLst>
      <p:ext uri="{BB962C8B-B14F-4D97-AF65-F5344CB8AC3E}">
        <p14:creationId xmlns:p14="http://schemas.microsoft.com/office/powerpoint/2010/main" val="218819212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choose a metagenome assembler</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Try a few.</a:t>
            </a:r>
          </a:p>
          <a:p>
            <a:endParaRPr lang="en-US" dirty="0"/>
          </a:p>
          <a:p>
            <a:r>
              <a:rPr lang="en-US" dirty="0" smtClean="0"/>
              <a:t>Use what seems to perform best (most bp &gt; some minimum)</a:t>
            </a:r>
          </a:p>
          <a:p>
            <a:endParaRPr lang="en-US" dirty="0"/>
          </a:p>
          <a:p>
            <a:r>
              <a:rPr lang="en-US" dirty="0" smtClean="0"/>
              <a:t>I’ve heard/read good things about</a:t>
            </a:r>
          </a:p>
          <a:p>
            <a:pPr lvl="1"/>
            <a:r>
              <a:rPr lang="en-US" dirty="0" err="1" smtClean="0"/>
              <a:t>MetaVelvet</a:t>
            </a:r>
            <a:endParaRPr lang="en-US" dirty="0" smtClean="0"/>
          </a:p>
          <a:p>
            <a:pPr lvl="1"/>
            <a:r>
              <a:rPr lang="en-US" dirty="0" smtClean="0"/>
              <a:t>Ray Meta</a:t>
            </a:r>
          </a:p>
          <a:p>
            <a:pPr lvl="1"/>
            <a:r>
              <a:rPr lang="en-US" dirty="0" smtClean="0"/>
              <a:t>IDBA-UD</a:t>
            </a:r>
          </a:p>
          <a:p>
            <a:pPr lvl="1"/>
            <a:endParaRPr lang="en-US" dirty="0" smtClean="0"/>
          </a:p>
          <a:p>
            <a:r>
              <a:rPr lang="en-US" i="1" dirty="0" smtClean="0"/>
              <a:t>Our pipeline doesn’t specify an assembler.</a:t>
            </a:r>
            <a:endParaRPr lang="en-US" i="1" dirty="0"/>
          </a:p>
        </p:txBody>
      </p:sp>
    </p:spTree>
    <p:extLst>
      <p:ext uri="{BB962C8B-B14F-4D97-AF65-F5344CB8AC3E}">
        <p14:creationId xmlns:p14="http://schemas.microsoft.com/office/powerpoint/2010/main" val="304142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
          </p:nvPr>
        </p:nvPicPr>
        <p:blipFill>
          <a:blip r:embed="rId2"/>
          <a:srcRect l="-17082" r="-17082"/>
          <a:stretch>
            <a:fillRect/>
          </a:stretch>
        </p:blipFill>
        <p:spPr>
          <a:xfrm>
            <a:off x="0" y="550333"/>
            <a:ext cx="9298094" cy="5469467"/>
          </a:xfrm>
        </p:spPr>
      </p:pic>
      <p:sp>
        <p:nvSpPr>
          <p:cNvPr id="7" name="TextBox 6"/>
          <p:cNvSpPr txBox="1"/>
          <p:nvPr/>
        </p:nvSpPr>
        <p:spPr>
          <a:xfrm>
            <a:off x="1502531" y="88668"/>
            <a:ext cx="6377918" cy="461665"/>
          </a:xfrm>
          <a:prstGeom prst="rect">
            <a:avLst/>
          </a:prstGeom>
          <a:noFill/>
        </p:spPr>
        <p:txBody>
          <a:bodyPr wrap="none" rtlCol="0">
            <a:spAutoFit/>
          </a:bodyPr>
          <a:lstStyle/>
          <a:p>
            <a:r>
              <a:rPr lang="en-US" sz="2400" b="1" dirty="0" smtClean="0"/>
              <a:t>The </a:t>
            </a:r>
            <a:r>
              <a:rPr lang="en-US" sz="2400" b="1" dirty="0" smtClean="0"/>
              <a:t>Kalamazoo Metagenome Assembly </a:t>
            </a:r>
            <a:r>
              <a:rPr lang="en-US" sz="2400" b="1" dirty="0" smtClean="0"/>
              <a:t>Pipeline</a:t>
            </a:r>
            <a:endParaRPr lang="en-US" sz="2400" b="1" dirty="0"/>
          </a:p>
        </p:txBody>
      </p:sp>
    </p:spTree>
    <p:extLst>
      <p:ext uri="{BB962C8B-B14F-4D97-AF65-F5344CB8AC3E}">
        <p14:creationId xmlns:p14="http://schemas.microsoft.com/office/powerpoint/2010/main" val="2197385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
          </p:nvPr>
        </p:nvPicPr>
        <p:blipFill>
          <a:blip r:embed="rId2"/>
          <a:srcRect l="-17082" r="-17082"/>
          <a:stretch>
            <a:fillRect/>
          </a:stretch>
        </p:blipFill>
        <p:spPr>
          <a:xfrm>
            <a:off x="0" y="550333"/>
            <a:ext cx="9298094" cy="5469467"/>
          </a:xfrm>
        </p:spPr>
      </p:pic>
      <p:sp>
        <p:nvSpPr>
          <p:cNvPr id="2" name="Rectangle 1"/>
          <p:cNvSpPr/>
          <p:nvPr/>
        </p:nvSpPr>
        <p:spPr>
          <a:xfrm>
            <a:off x="1171222" y="550333"/>
            <a:ext cx="1622778" cy="5469467"/>
          </a:xfrm>
          <a:prstGeom prst="rect">
            <a:avLst/>
          </a:prstGeom>
          <a:solidFill>
            <a:schemeClr val="accent1">
              <a:alpha val="14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TextBox 2"/>
          <p:cNvSpPr txBox="1"/>
          <p:nvPr/>
        </p:nvSpPr>
        <p:spPr>
          <a:xfrm>
            <a:off x="1411112" y="70556"/>
            <a:ext cx="1009035" cy="369332"/>
          </a:xfrm>
          <a:prstGeom prst="rect">
            <a:avLst/>
          </a:prstGeom>
          <a:noFill/>
        </p:spPr>
        <p:txBody>
          <a:bodyPr wrap="none" rtlCol="0">
            <a:spAutoFit/>
          </a:bodyPr>
          <a:lstStyle/>
          <a:p>
            <a:r>
              <a:rPr lang="en-US" dirty="0" err="1" smtClean="0"/>
              <a:t>Diginorm</a:t>
            </a:r>
            <a:endParaRPr lang="en-US" dirty="0"/>
          </a:p>
        </p:txBody>
      </p:sp>
    </p:spTree>
    <p:extLst>
      <p:ext uri="{BB962C8B-B14F-4D97-AF65-F5344CB8AC3E}">
        <p14:creationId xmlns:p14="http://schemas.microsoft.com/office/powerpoint/2010/main" val="7868424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
          </p:nvPr>
        </p:nvPicPr>
        <p:blipFill>
          <a:blip r:embed="rId2"/>
          <a:srcRect l="-17082" r="-17082"/>
          <a:stretch>
            <a:fillRect/>
          </a:stretch>
        </p:blipFill>
        <p:spPr>
          <a:xfrm>
            <a:off x="0" y="550333"/>
            <a:ext cx="9298094" cy="5469467"/>
          </a:xfrm>
        </p:spPr>
      </p:pic>
      <p:sp>
        <p:nvSpPr>
          <p:cNvPr id="2" name="Rectangle 1"/>
          <p:cNvSpPr/>
          <p:nvPr/>
        </p:nvSpPr>
        <p:spPr>
          <a:xfrm>
            <a:off x="3153923" y="959556"/>
            <a:ext cx="3153743" cy="3062111"/>
          </a:xfrm>
          <a:prstGeom prst="rect">
            <a:avLst/>
          </a:prstGeom>
          <a:solidFill>
            <a:schemeClr val="accent1">
              <a:alpha val="14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 name="TextBox 2"/>
          <p:cNvSpPr txBox="1"/>
          <p:nvPr/>
        </p:nvSpPr>
        <p:spPr>
          <a:xfrm>
            <a:off x="1411112" y="70556"/>
            <a:ext cx="1009035" cy="369332"/>
          </a:xfrm>
          <a:prstGeom prst="rect">
            <a:avLst/>
          </a:prstGeom>
          <a:noFill/>
        </p:spPr>
        <p:txBody>
          <a:bodyPr wrap="none" rtlCol="0">
            <a:spAutoFit/>
          </a:bodyPr>
          <a:lstStyle/>
          <a:p>
            <a:r>
              <a:rPr lang="en-US" dirty="0" err="1" smtClean="0"/>
              <a:t>Diginorm</a:t>
            </a:r>
            <a:endParaRPr lang="en-US" dirty="0"/>
          </a:p>
        </p:txBody>
      </p:sp>
      <p:sp>
        <p:nvSpPr>
          <p:cNvPr id="5" name="TextBox 4"/>
          <p:cNvSpPr txBox="1"/>
          <p:nvPr/>
        </p:nvSpPr>
        <p:spPr>
          <a:xfrm>
            <a:off x="4258734" y="42334"/>
            <a:ext cx="1173030" cy="369332"/>
          </a:xfrm>
          <a:prstGeom prst="rect">
            <a:avLst/>
          </a:prstGeom>
          <a:noFill/>
        </p:spPr>
        <p:txBody>
          <a:bodyPr wrap="none" rtlCol="0">
            <a:spAutoFit/>
          </a:bodyPr>
          <a:lstStyle/>
          <a:p>
            <a:r>
              <a:rPr lang="en-US" dirty="0" smtClean="0"/>
              <a:t>Partitioning</a:t>
            </a:r>
            <a:endParaRPr lang="en-US" dirty="0"/>
          </a:p>
        </p:txBody>
      </p:sp>
    </p:spTree>
    <p:extLst>
      <p:ext uri="{BB962C8B-B14F-4D97-AF65-F5344CB8AC3E}">
        <p14:creationId xmlns:p14="http://schemas.microsoft.com/office/powerpoint/2010/main" val="197580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 on our pipeline</a:t>
            </a:r>
            <a:endParaRPr lang="en-US" dirty="0"/>
          </a:p>
        </p:txBody>
      </p:sp>
      <p:sp>
        <p:nvSpPr>
          <p:cNvPr id="3" name="Content Placeholder 2"/>
          <p:cNvSpPr>
            <a:spLocks noGrp="1"/>
          </p:cNvSpPr>
          <p:nvPr>
            <p:ph sz="quarter" idx="1"/>
          </p:nvPr>
        </p:nvSpPr>
        <p:spPr/>
        <p:txBody>
          <a:bodyPr>
            <a:normAutofit fontScale="92500"/>
          </a:bodyPr>
          <a:lstStyle/>
          <a:p>
            <a:r>
              <a:rPr lang="en-US" dirty="0" smtClean="0"/>
              <a:t>Should work with any metagenome; very generic approach.</a:t>
            </a:r>
          </a:p>
          <a:p>
            <a:endParaRPr lang="en-US" dirty="0" smtClean="0"/>
          </a:p>
          <a:p>
            <a:r>
              <a:rPr lang="en-US" dirty="0" err="1" smtClean="0"/>
              <a:t>Diginorm</a:t>
            </a:r>
            <a:r>
              <a:rPr lang="en-US" dirty="0" smtClean="0"/>
              <a:t> can be decoupled from partitioning;</a:t>
            </a:r>
          </a:p>
          <a:p>
            <a:pPr lvl="1"/>
            <a:r>
              <a:rPr lang="en-US" dirty="0" smtClean="0"/>
              <a:t>People report that </a:t>
            </a:r>
            <a:r>
              <a:rPr lang="en-US" dirty="0" err="1" smtClean="0"/>
              <a:t>diginorm</a:t>
            </a:r>
            <a:r>
              <a:rPr lang="en-US" dirty="0" smtClean="0"/>
              <a:t> “just works”;</a:t>
            </a:r>
          </a:p>
          <a:p>
            <a:pPr lvl="1"/>
            <a:r>
              <a:rPr lang="en-US" dirty="0" smtClean="0"/>
              <a:t>Partitioning is trickier and only needed for REALLY BIG data sets.</a:t>
            </a:r>
          </a:p>
          <a:p>
            <a:pPr lvl="1"/>
            <a:endParaRPr lang="en-US" dirty="0"/>
          </a:p>
          <a:p>
            <a:r>
              <a:rPr lang="en-US" dirty="0" err="1" smtClean="0"/>
              <a:t>Diginorm</a:t>
            </a:r>
            <a:r>
              <a:rPr lang="en-US" dirty="0" smtClean="0"/>
              <a:t> does interact with some assemblers in a funny way, so suggest starting with Velvet and/or </a:t>
            </a:r>
            <a:r>
              <a:rPr lang="en-US" dirty="0" err="1" smtClean="0"/>
              <a:t>reinflating</a:t>
            </a:r>
            <a:r>
              <a:rPr lang="en-US" dirty="0" smtClean="0"/>
              <a:t> your partitions.</a:t>
            </a:r>
          </a:p>
          <a:p>
            <a:endParaRPr lang="en-US" dirty="0"/>
          </a:p>
          <a:p>
            <a:r>
              <a:rPr lang="en-US" dirty="0" smtClean="0"/>
              <a:t>This pipeline, </a:t>
            </a:r>
            <a:r>
              <a:rPr lang="en-US" dirty="0" err="1" smtClean="0"/>
              <a:t>esp</a:t>
            </a:r>
            <a:r>
              <a:rPr lang="en-US" dirty="0" smtClean="0"/>
              <a:t> </a:t>
            </a:r>
            <a:r>
              <a:rPr lang="en-US" dirty="0" err="1" smtClean="0"/>
              <a:t>diginorm</a:t>
            </a:r>
            <a:r>
              <a:rPr lang="en-US" dirty="0" smtClean="0"/>
              <a:t> part, is </a:t>
            </a:r>
            <a:r>
              <a:rPr lang="en-US" i="1" dirty="0" smtClean="0"/>
              <a:t>faster</a:t>
            </a:r>
            <a:r>
              <a:rPr lang="en-US" dirty="0" smtClean="0"/>
              <a:t> and </a:t>
            </a:r>
            <a:r>
              <a:rPr lang="en-US" i="1" dirty="0" smtClean="0"/>
              <a:t>lower memory</a:t>
            </a:r>
            <a:r>
              <a:rPr lang="en-US" dirty="0" smtClean="0"/>
              <a:t> than any other assembler out there (well, except maybe </a:t>
            </a:r>
            <a:r>
              <a:rPr lang="en-US" dirty="0" err="1" smtClean="0"/>
              <a:t>Minia</a:t>
            </a:r>
            <a:r>
              <a:rPr lang="en-US" dirty="0" smtClean="0"/>
              <a:t>).</a:t>
            </a:r>
          </a:p>
        </p:txBody>
      </p:sp>
    </p:spTree>
    <p:extLst>
      <p:ext uri="{BB962C8B-B14F-4D97-AF65-F5344CB8AC3E}">
        <p14:creationId xmlns:p14="http://schemas.microsoft.com/office/powerpoint/2010/main" val="3708271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Carbon data set</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Name: DCO_TCO_MM5</a:t>
            </a:r>
          </a:p>
          <a:p>
            <a:endParaRPr lang="en-US" dirty="0"/>
          </a:p>
          <a:p>
            <a:r>
              <a:rPr lang="en-US" dirty="0" err="1" smtClean="0"/>
              <a:t>Masimong</a:t>
            </a:r>
            <a:r>
              <a:rPr lang="en-US" dirty="0" smtClean="0"/>
              <a:t> Gold Mine; microbial cells filtered from fracture water from within a 1.9km borehole.  (32,000 year old water?!)</a:t>
            </a:r>
          </a:p>
          <a:p>
            <a:endParaRPr lang="en-US" dirty="0" smtClean="0"/>
          </a:p>
          <a:p>
            <a:r>
              <a:rPr lang="en-US" dirty="0"/>
              <a:t>M.C.Y. </a:t>
            </a:r>
            <a:r>
              <a:rPr lang="en-US" dirty="0" smtClean="0"/>
              <a:t>Lau, </a:t>
            </a:r>
            <a:r>
              <a:rPr lang="en-US" dirty="0"/>
              <a:t>C. </a:t>
            </a:r>
            <a:r>
              <a:rPr lang="en-US" dirty="0" err="1" smtClean="0"/>
              <a:t>Magnabosco</a:t>
            </a:r>
            <a:r>
              <a:rPr lang="en-US" dirty="0" smtClean="0"/>
              <a:t>, </a:t>
            </a:r>
            <a:r>
              <a:rPr lang="en-US" dirty="0"/>
              <a:t>S. </a:t>
            </a:r>
            <a:r>
              <a:rPr lang="en-US" dirty="0" smtClean="0"/>
              <a:t>Grim, </a:t>
            </a:r>
            <a:r>
              <a:rPr lang="en-US" dirty="0"/>
              <a:t>G. </a:t>
            </a:r>
            <a:r>
              <a:rPr lang="en-US" dirty="0" err="1"/>
              <a:t>Lacrampe</a:t>
            </a:r>
            <a:r>
              <a:rPr lang="en-US" dirty="0"/>
              <a:t> </a:t>
            </a:r>
            <a:r>
              <a:rPr lang="en-US" dirty="0" err="1" smtClean="0"/>
              <a:t>Couloume</a:t>
            </a:r>
            <a:r>
              <a:rPr lang="en-US" dirty="0" smtClean="0"/>
              <a:t>, </a:t>
            </a:r>
            <a:r>
              <a:rPr lang="en-US" dirty="0"/>
              <a:t>K. </a:t>
            </a:r>
            <a:r>
              <a:rPr lang="en-US" dirty="0" err="1" smtClean="0"/>
              <a:t>Wilkie</a:t>
            </a:r>
            <a:r>
              <a:rPr lang="en-US" dirty="0" smtClean="0"/>
              <a:t>, </a:t>
            </a:r>
            <a:r>
              <a:rPr lang="en-US" dirty="0"/>
              <a:t>B. Sherwood </a:t>
            </a:r>
            <a:r>
              <a:rPr lang="en-US" dirty="0" err="1" smtClean="0"/>
              <a:t>Lollar</a:t>
            </a:r>
            <a:r>
              <a:rPr lang="en-US" dirty="0" smtClean="0"/>
              <a:t>, </a:t>
            </a:r>
            <a:r>
              <a:rPr lang="en-US" dirty="0"/>
              <a:t>D.N. </a:t>
            </a:r>
            <a:r>
              <a:rPr lang="en-US" dirty="0" err="1" smtClean="0"/>
              <a:t>Simkus</a:t>
            </a:r>
            <a:r>
              <a:rPr lang="en-US" dirty="0" smtClean="0"/>
              <a:t>, </a:t>
            </a:r>
            <a:r>
              <a:rPr lang="en-US" dirty="0"/>
              <a:t>G.F. </a:t>
            </a:r>
            <a:r>
              <a:rPr lang="en-US" dirty="0" smtClean="0"/>
              <a:t>Slater, </a:t>
            </a:r>
            <a:r>
              <a:rPr lang="en-US" dirty="0"/>
              <a:t>S. </a:t>
            </a:r>
            <a:r>
              <a:rPr lang="en-US" dirty="0" smtClean="0"/>
              <a:t>Hendrickson, </a:t>
            </a:r>
            <a:r>
              <a:rPr lang="en-US" dirty="0"/>
              <a:t>M. </a:t>
            </a:r>
            <a:r>
              <a:rPr lang="en-US" dirty="0" err="1" smtClean="0"/>
              <a:t>Pullin</a:t>
            </a:r>
            <a:r>
              <a:rPr lang="en-US" dirty="0" smtClean="0"/>
              <a:t>, </a:t>
            </a:r>
            <a:r>
              <a:rPr lang="en-US" dirty="0"/>
              <a:t>T.L. </a:t>
            </a:r>
            <a:r>
              <a:rPr lang="en-US" dirty="0" err="1" smtClean="0"/>
              <a:t>Kieft</a:t>
            </a:r>
            <a:r>
              <a:rPr lang="en-US" dirty="0" smtClean="0"/>
              <a:t>, </a:t>
            </a:r>
            <a:r>
              <a:rPr lang="en-US" dirty="0"/>
              <a:t>O. </a:t>
            </a:r>
            <a:r>
              <a:rPr lang="en-US" dirty="0" err="1" smtClean="0"/>
              <a:t>Kuloyo</a:t>
            </a:r>
            <a:r>
              <a:rPr lang="en-US" dirty="0" smtClean="0"/>
              <a:t>, </a:t>
            </a:r>
            <a:r>
              <a:rPr lang="en-US" dirty="0"/>
              <a:t>B. </a:t>
            </a:r>
            <a:r>
              <a:rPr lang="en-US" dirty="0" smtClean="0"/>
              <a:t>Linage, </a:t>
            </a:r>
            <a:r>
              <a:rPr lang="en-US" dirty="0"/>
              <a:t>G. </a:t>
            </a:r>
            <a:r>
              <a:rPr lang="en-US" dirty="0" err="1" smtClean="0"/>
              <a:t>Borgonie</a:t>
            </a:r>
            <a:r>
              <a:rPr lang="en-US" dirty="0" smtClean="0"/>
              <a:t>,</a:t>
            </a:r>
            <a:r>
              <a:rPr lang="en-US" dirty="0"/>
              <a:t> E. van </a:t>
            </a:r>
            <a:r>
              <a:rPr lang="en-US" dirty="0" err="1" smtClean="0"/>
              <a:t>Heerden</a:t>
            </a:r>
            <a:r>
              <a:rPr lang="en-US" dirty="0" smtClean="0"/>
              <a:t>, </a:t>
            </a:r>
            <a:r>
              <a:rPr lang="en-US" dirty="0"/>
              <a:t>J. </a:t>
            </a:r>
            <a:r>
              <a:rPr lang="en-US" dirty="0" smtClean="0"/>
              <a:t>Ackerman, </a:t>
            </a:r>
            <a:r>
              <a:rPr lang="en-US" dirty="0"/>
              <a:t>C. van </a:t>
            </a:r>
            <a:r>
              <a:rPr lang="en-US" dirty="0" err="1" smtClean="0"/>
              <a:t>Jaarsveld</a:t>
            </a:r>
            <a:r>
              <a:rPr lang="en-US" dirty="0" smtClean="0"/>
              <a:t>, </a:t>
            </a:r>
            <a:r>
              <a:rPr lang="en-US" dirty="0"/>
              <a:t>and T.C. </a:t>
            </a:r>
            <a:r>
              <a:rPr lang="en-US" dirty="0" err="1" smtClean="0"/>
              <a:t>Onstott</a:t>
            </a:r>
            <a:endParaRPr lang="en-US" dirty="0"/>
          </a:p>
        </p:txBody>
      </p:sp>
    </p:spTree>
    <p:extLst>
      <p:ext uri="{BB962C8B-B14F-4D97-AF65-F5344CB8AC3E}">
        <p14:creationId xmlns:p14="http://schemas.microsoft.com/office/powerpoint/2010/main" val="2579798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3222" y="-124707"/>
            <a:ext cx="3719688" cy="1143000"/>
          </a:xfrm>
        </p:spPr>
        <p:txBody>
          <a:bodyPr/>
          <a:lstStyle/>
          <a:p>
            <a:r>
              <a:rPr lang="en-US" dirty="0" smtClean="0"/>
              <a:t>DCO_TCO_MM5</a:t>
            </a:r>
            <a:endParaRPr lang="en-US" dirty="0"/>
          </a:p>
        </p:txBody>
      </p:sp>
      <p:sp>
        <p:nvSpPr>
          <p:cNvPr id="7" name="TextBox 6"/>
          <p:cNvSpPr txBox="1"/>
          <p:nvPr/>
        </p:nvSpPr>
        <p:spPr>
          <a:xfrm>
            <a:off x="917221" y="395111"/>
            <a:ext cx="1957838" cy="369332"/>
          </a:xfrm>
          <a:prstGeom prst="rect">
            <a:avLst/>
          </a:prstGeom>
          <a:noFill/>
        </p:spPr>
        <p:txBody>
          <a:bodyPr wrap="none" rtlCol="0">
            <a:spAutoFit/>
          </a:bodyPr>
          <a:lstStyle/>
          <a:p>
            <a:r>
              <a:rPr lang="en-US" dirty="0" smtClean="0"/>
              <a:t>20m reads / 2.1 Gbp</a:t>
            </a:r>
            <a:endParaRPr lang="en-US" dirty="0"/>
          </a:p>
        </p:txBody>
      </p:sp>
      <p:sp>
        <p:nvSpPr>
          <p:cNvPr id="8" name="TextBox 7"/>
          <p:cNvSpPr txBox="1"/>
          <p:nvPr/>
        </p:nvSpPr>
        <p:spPr>
          <a:xfrm>
            <a:off x="747889" y="5630333"/>
            <a:ext cx="2263285" cy="369332"/>
          </a:xfrm>
          <a:prstGeom prst="rect">
            <a:avLst/>
          </a:prstGeom>
          <a:noFill/>
        </p:spPr>
        <p:txBody>
          <a:bodyPr wrap="none" rtlCol="0">
            <a:spAutoFit/>
          </a:bodyPr>
          <a:lstStyle/>
          <a:p>
            <a:r>
              <a:rPr lang="en-US" dirty="0" smtClean="0"/>
              <a:t>5.6m reads / 601.3 Mbp</a:t>
            </a:r>
            <a:endParaRPr lang="en-US" dirty="0"/>
          </a:p>
        </p:txBody>
      </p:sp>
      <p:pic>
        <p:nvPicPr>
          <p:cNvPr id="10" name="Picture 9"/>
          <p:cNvPicPr>
            <a:picLocks noChangeAspect="1"/>
          </p:cNvPicPr>
          <p:nvPr/>
        </p:nvPicPr>
        <p:blipFill>
          <a:blip r:embed="rId2"/>
          <a:stretch>
            <a:fillRect/>
          </a:stretch>
        </p:blipFill>
        <p:spPr>
          <a:xfrm>
            <a:off x="917220" y="969433"/>
            <a:ext cx="1820335" cy="4316400"/>
          </a:xfrm>
          <a:prstGeom prst="rect">
            <a:avLst/>
          </a:prstGeom>
        </p:spPr>
      </p:pic>
      <p:sp>
        <p:nvSpPr>
          <p:cNvPr id="12" name="Rectangle 11"/>
          <p:cNvSpPr/>
          <p:nvPr/>
        </p:nvSpPr>
        <p:spPr>
          <a:xfrm>
            <a:off x="3937001" y="1044462"/>
            <a:ext cx="4572000" cy="954107"/>
          </a:xfrm>
          <a:prstGeom prst="rect">
            <a:avLst/>
          </a:prstGeom>
        </p:spPr>
        <p:txBody>
          <a:bodyPr>
            <a:spAutoFit/>
          </a:bodyPr>
          <a:lstStyle/>
          <a:p>
            <a:endParaRPr lang="nl-NL" sz="2800" dirty="0"/>
          </a:p>
          <a:p>
            <a:endParaRPr lang="en-US" sz="2800" dirty="0"/>
          </a:p>
        </p:txBody>
      </p:sp>
      <p:sp>
        <p:nvSpPr>
          <p:cNvPr id="14" name="TextBox 13"/>
          <p:cNvSpPr txBox="1"/>
          <p:nvPr/>
        </p:nvSpPr>
        <p:spPr>
          <a:xfrm>
            <a:off x="3719509" y="1807330"/>
            <a:ext cx="5099935" cy="3108544"/>
          </a:xfrm>
          <a:prstGeom prst="rect">
            <a:avLst/>
          </a:prstGeom>
          <a:noFill/>
        </p:spPr>
        <p:txBody>
          <a:bodyPr wrap="square" rtlCol="0">
            <a:spAutoFit/>
          </a:bodyPr>
          <a:lstStyle/>
          <a:p>
            <a:r>
              <a:rPr lang="en-US" sz="2800" dirty="0" smtClean="0"/>
              <a:t>“Could you take a look at this? MG-RAST is telling us we have a lot of artificially duplicated reads, i.e. the data is bad.”</a:t>
            </a:r>
          </a:p>
          <a:p>
            <a:endParaRPr lang="en-US" sz="2800" dirty="0"/>
          </a:p>
          <a:p>
            <a:r>
              <a:rPr lang="en-US" sz="2800" dirty="0" smtClean="0"/>
              <a:t>Entire process took ~4 hours of computation, or so.</a:t>
            </a:r>
            <a:endParaRPr lang="en-US" sz="2800" dirty="0"/>
          </a:p>
        </p:txBody>
      </p:sp>
      <p:sp>
        <p:nvSpPr>
          <p:cNvPr id="15" name="TextBox 14"/>
          <p:cNvSpPr txBox="1"/>
          <p:nvPr/>
        </p:nvSpPr>
        <p:spPr>
          <a:xfrm>
            <a:off x="3719509" y="5261001"/>
            <a:ext cx="4526600" cy="461665"/>
          </a:xfrm>
          <a:prstGeom prst="rect">
            <a:avLst/>
          </a:prstGeom>
          <a:noFill/>
        </p:spPr>
        <p:txBody>
          <a:bodyPr wrap="none" rtlCol="0">
            <a:spAutoFit/>
          </a:bodyPr>
          <a:lstStyle/>
          <a:p>
            <a:r>
              <a:rPr lang="en-US" sz="2400" dirty="0" smtClean="0"/>
              <a:t>(Minimum genome size </a:t>
            </a:r>
            <a:r>
              <a:rPr lang="en-US" sz="2400" dirty="0" err="1" smtClean="0"/>
              <a:t>est</a:t>
            </a:r>
            <a:r>
              <a:rPr lang="en-US" sz="2400" dirty="0" smtClean="0"/>
              <a:t>: 60.1 Mbp)</a:t>
            </a:r>
            <a:endParaRPr lang="en-US" sz="2400" dirty="0"/>
          </a:p>
        </p:txBody>
      </p:sp>
    </p:spTree>
    <p:extLst>
      <p:ext uri="{BB962C8B-B14F-4D97-AF65-F5344CB8AC3E}">
        <p14:creationId xmlns:p14="http://schemas.microsoft.com/office/powerpoint/2010/main" val="1397461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 stats:</a:t>
            </a:r>
            <a:endParaRPr lang="en-US" dirty="0"/>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74821106"/>
              </p:ext>
            </p:extLst>
          </p:nvPr>
        </p:nvGraphicFramePr>
        <p:xfrm>
          <a:off x="1086555" y="1666522"/>
          <a:ext cx="7083072" cy="4292600"/>
        </p:xfrm>
        <a:graphic>
          <a:graphicData uri="http://schemas.openxmlformats.org/drawingml/2006/table">
            <a:tbl>
              <a:tblPr/>
              <a:tblGrid>
                <a:gridCol w="1323211"/>
                <a:gridCol w="1105271"/>
                <a:gridCol w="1089703"/>
                <a:gridCol w="622688"/>
                <a:gridCol w="1011867"/>
                <a:gridCol w="1074136"/>
                <a:gridCol w="856196"/>
              </a:tblGrid>
              <a:tr h="190500">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r>
                        <a:rPr lang="en-US" sz="1800" b="1" i="0" u="none" strike="noStrike">
                          <a:solidFill>
                            <a:srgbClr val="000000"/>
                          </a:solidFill>
                          <a:effectLst/>
                          <a:latin typeface="Calibri"/>
                        </a:rPr>
                        <a:t>All contigs</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gridSpan="2">
                  <a:txBody>
                    <a:bodyPr/>
                    <a:lstStyle/>
                    <a:p>
                      <a:pPr algn="l" fontAlgn="b"/>
                      <a:r>
                        <a:rPr lang="en-US" sz="1800" b="1" i="0" u="none" strike="noStrike">
                          <a:solidFill>
                            <a:srgbClr val="000000"/>
                          </a:solidFill>
                          <a:effectLst/>
                          <a:latin typeface="Calibri"/>
                        </a:rPr>
                        <a:t>Contigs &gt; 1kb</a:t>
                      </a:r>
                    </a:p>
                  </a:txBody>
                  <a:tcPr marL="12700" marR="12700" marT="12700" marB="0" anchor="b">
                    <a:lnL>
                      <a:noFill/>
                    </a:lnL>
                    <a:lnR>
                      <a:noFill/>
                    </a:lnR>
                    <a:lnT>
                      <a:noFill/>
                    </a:lnT>
                    <a:lnB>
                      <a:noFill/>
                    </a:lnB>
                  </a:tcPr>
                </a:tc>
                <a:tc hMerge="1">
                  <a:txBody>
                    <a:bodyPr/>
                    <a:lstStyle/>
                    <a:p>
                      <a:endParaRPr lang="en-US"/>
                    </a:p>
                  </a:txBody>
                  <a:tcPr/>
                </a:tc>
              </a:tr>
              <a:tr h="190500">
                <a:tc>
                  <a:txBody>
                    <a:bodyPr/>
                    <a:lstStyle/>
                    <a:p>
                      <a:pPr algn="ctr" fontAlgn="b"/>
                      <a:r>
                        <a:rPr lang="en-US" sz="1800" b="0" i="1" u="none" strike="noStrike">
                          <a:solidFill>
                            <a:srgbClr val="000000"/>
                          </a:solidFill>
                          <a:effectLst/>
                          <a:latin typeface="Calibri"/>
                        </a:rPr>
                        <a:t>k</a:t>
                      </a:r>
                    </a:p>
                  </a:txBody>
                  <a:tcPr marL="12700" marR="12700" marT="12700" marB="0" anchor="b">
                    <a:lnL>
                      <a:noFill/>
                    </a:lnL>
                    <a:lnR>
                      <a:noFill/>
                    </a:lnR>
                    <a:lnT>
                      <a:noFill/>
                    </a:lnT>
                    <a:lnB>
                      <a:noFill/>
                    </a:lnB>
                  </a:tcPr>
                </a:tc>
                <a:tc>
                  <a:txBody>
                    <a:bodyPr/>
                    <a:lstStyle/>
                    <a:p>
                      <a:pPr algn="ctr" fontAlgn="b"/>
                      <a:r>
                        <a:rPr lang="en-US" sz="1800" b="0" i="1" u="none" strike="noStrike">
                          <a:solidFill>
                            <a:srgbClr val="000000"/>
                          </a:solidFill>
                          <a:effectLst/>
                          <a:latin typeface="Calibri"/>
                        </a:rPr>
                        <a:t>N contigs</a:t>
                      </a:r>
                    </a:p>
                  </a:txBody>
                  <a:tcPr marL="12700" marR="12700" marT="12700" marB="0" anchor="b">
                    <a:lnL>
                      <a:noFill/>
                    </a:lnL>
                    <a:lnR>
                      <a:noFill/>
                    </a:lnR>
                    <a:lnT>
                      <a:noFill/>
                    </a:lnT>
                    <a:lnB>
                      <a:noFill/>
                    </a:lnB>
                  </a:tcPr>
                </a:tc>
                <a:tc>
                  <a:txBody>
                    <a:bodyPr/>
                    <a:lstStyle/>
                    <a:p>
                      <a:pPr algn="ctr" fontAlgn="b"/>
                      <a:r>
                        <a:rPr lang="en-US" sz="1800" b="0" i="1" u="none" strike="noStrike">
                          <a:solidFill>
                            <a:srgbClr val="000000"/>
                          </a:solidFill>
                          <a:effectLst/>
                          <a:latin typeface="Calibri"/>
                        </a:rPr>
                        <a:t>Sum BP</a:t>
                      </a:r>
                    </a:p>
                  </a:txBody>
                  <a:tcPr marL="12700" marR="12700" marT="12700" marB="0" anchor="b">
                    <a:lnL>
                      <a:noFill/>
                    </a:lnL>
                    <a:lnR>
                      <a:noFill/>
                    </a:lnR>
                    <a:lnT>
                      <a:noFill/>
                    </a:lnT>
                    <a:lnB>
                      <a:noFill/>
                    </a:lnB>
                  </a:tcPr>
                </a:tc>
                <a:tc>
                  <a:txBody>
                    <a:bodyPr/>
                    <a:lstStyle/>
                    <a:p>
                      <a:pPr algn="l" fontAlgn="b"/>
                      <a:endParaRPr lang="en-US" sz="1800" b="0" i="1"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1" u="none" strike="noStrike">
                          <a:solidFill>
                            <a:srgbClr val="000000"/>
                          </a:solidFill>
                          <a:effectLst/>
                          <a:latin typeface="Calibri"/>
                        </a:rPr>
                        <a:t>N contigs</a:t>
                      </a:r>
                    </a:p>
                  </a:txBody>
                  <a:tcPr marL="12700" marR="12700" marT="12700" marB="0" anchor="b">
                    <a:lnL>
                      <a:noFill/>
                    </a:lnL>
                    <a:lnR>
                      <a:noFill/>
                    </a:lnR>
                    <a:lnT>
                      <a:noFill/>
                    </a:lnT>
                    <a:lnB>
                      <a:noFill/>
                    </a:lnB>
                  </a:tcPr>
                </a:tc>
                <a:tc>
                  <a:txBody>
                    <a:bodyPr/>
                    <a:lstStyle/>
                    <a:p>
                      <a:pPr algn="ctr" fontAlgn="b"/>
                      <a:r>
                        <a:rPr lang="en-US" sz="1800" b="0" i="1" u="none" strike="noStrike">
                          <a:solidFill>
                            <a:srgbClr val="000000"/>
                          </a:solidFill>
                          <a:effectLst/>
                          <a:latin typeface="Calibri"/>
                        </a:rPr>
                        <a:t>Sum BP</a:t>
                      </a:r>
                    </a:p>
                  </a:txBody>
                  <a:tcPr marL="12700" marR="12700" marT="12700" marB="0" anchor="b">
                    <a:lnL>
                      <a:noFill/>
                    </a:lnL>
                    <a:lnR>
                      <a:noFill/>
                    </a:lnR>
                    <a:lnT>
                      <a:noFill/>
                    </a:lnT>
                    <a:lnB>
                      <a:noFill/>
                    </a:lnB>
                  </a:tcPr>
                </a:tc>
                <a:tc>
                  <a:txBody>
                    <a:bodyPr/>
                    <a:lstStyle/>
                    <a:p>
                      <a:pPr algn="ctr" fontAlgn="b"/>
                      <a:r>
                        <a:rPr lang="en-US" sz="1800" b="0" i="1" u="none" strike="noStrike">
                          <a:solidFill>
                            <a:srgbClr val="000000"/>
                          </a:solidFill>
                          <a:effectLst/>
                          <a:latin typeface="Calibri"/>
                        </a:rPr>
                        <a:t>Max contig</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FF0000"/>
                          </a:solidFill>
                          <a:effectLst/>
                          <a:latin typeface="Calibri"/>
                        </a:rPr>
                        <a:t>21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343263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FF0000"/>
                          </a:solidFill>
                          <a:effectLst/>
                          <a:latin typeface="Calibri"/>
                        </a:rPr>
                        <a:t>63217837</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6271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10537601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9987</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23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302613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63025311</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7183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13867885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21348</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25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276261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62874727</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7375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15303646</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34272</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27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258073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62500739</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7424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16078145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48742</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29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242552</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62001315</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7349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16426147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48746</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31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228043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61445912</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7307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16864293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48750</a:t>
                      </a:r>
                    </a:p>
                  </a:txBody>
                  <a:tcPr marL="12700" marR="12700" marT="12700" marB="0" anchor="b">
                    <a:lnL>
                      <a:noFill/>
                    </a:lnL>
                    <a:lnR>
                      <a:noFill/>
                    </a:lnR>
                    <a:lnT>
                      <a:noFill/>
                    </a:lnT>
                    <a:lnB>
                      <a:noFill/>
                    </a:lnB>
                  </a:tcPr>
                </a:tc>
              </a:tr>
              <a:tr h="190500">
                <a:tc>
                  <a:txBody>
                    <a:bodyPr/>
                    <a:lstStyle/>
                    <a:p>
                      <a:pPr algn="ctr" fontAlgn="b"/>
                      <a:r>
                        <a:rPr lang="en-US" sz="1800" b="0" i="0" u="none" strike="noStrike" dirty="0">
                          <a:solidFill>
                            <a:srgbClr val="000000"/>
                          </a:solidFill>
                          <a:effectLst/>
                          <a:latin typeface="Calibri"/>
                        </a:rPr>
                        <a:t>33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214559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60744478</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7241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17133827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48768</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35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203292</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60039871</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7129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17249351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45446</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37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189948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58899828</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7088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17527450</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59437</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39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180754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58146806</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7027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17610071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54112</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41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172209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57126650</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6914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17551789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65207</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FF0000"/>
                          </a:solidFill>
                          <a:effectLst/>
                          <a:latin typeface="Calibri"/>
                        </a:rPr>
                        <a:t>43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165563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56440648</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6925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17654067</a:t>
                      </a:r>
                    </a:p>
                  </a:txBody>
                  <a:tcPr marL="12700" marR="12700" marT="12700" marB="0" anchor="b">
                    <a:lnL>
                      <a:noFill/>
                    </a:lnL>
                    <a:lnR>
                      <a:noFill/>
                    </a:lnR>
                    <a:lnT>
                      <a:noFill/>
                    </a:lnT>
                    <a:lnB>
                      <a:noFill/>
                    </a:lnB>
                  </a:tcPr>
                </a:tc>
                <a:tc>
                  <a:txBody>
                    <a:bodyPr/>
                    <a:lstStyle/>
                    <a:p>
                      <a:pPr algn="ctr" fontAlgn="b"/>
                      <a:r>
                        <a:rPr lang="en-US" sz="1800" b="0" i="0" u="none" strike="noStrike" dirty="0">
                          <a:solidFill>
                            <a:srgbClr val="FF0000"/>
                          </a:solidFill>
                          <a:effectLst/>
                          <a:latin typeface="Calibri"/>
                        </a:rPr>
                        <a:t>73231</a:t>
                      </a:r>
                    </a:p>
                  </a:txBody>
                  <a:tcPr marL="12700" marR="12700" marT="12700" marB="0" anchor="b">
                    <a:lnL>
                      <a:noFill/>
                    </a:lnL>
                    <a:lnR>
                      <a:noFill/>
                    </a:lnR>
                    <a:lnT>
                      <a:noFill/>
                    </a:lnT>
                    <a:lnB>
                      <a:noFill/>
                    </a:lnB>
                  </a:tcPr>
                </a:tc>
              </a:tr>
            </a:tbl>
          </a:graphicData>
        </a:graphic>
      </p:graphicFrame>
      <p:sp>
        <p:nvSpPr>
          <p:cNvPr id="8" name="Title 1"/>
          <p:cNvSpPr txBox="1">
            <a:spLocks/>
          </p:cNvSpPr>
          <p:nvPr/>
        </p:nvSpPr>
        <p:spPr>
          <a:xfrm>
            <a:off x="4967112" y="-136525"/>
            <a:ext cx="3719688"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smtClean="0"/>
              <a:t>DCO_TCO_MM5</a:t>
            </a:r>
            <a:endParaRPr lang="en-US" dirty="0"/>
          </a:p>
        </p:txBody>
      </p:sp>
      <p:sp>
        <p:nvSpPr>
          <p:cNvPr id="9" name="TextBox 8"/>
          <p:cNvSpPr txBox="1"/>
          <p:nvPr/>
        </p:nvSpPr>
        <p:spPr>
          <a:xfrm>
            <a:off x="2435398" y="6121778"/>
            <a:ext cx="4526600" cy="461665"/>
          </a:xfrm>
          <a:prstGeom prst="rect">
            <a:avLst/>
          </a:prstGeom>
          <a:noFill/>
        </p:spPr>
        <p:txBody>
          <a:bodyPr wrap="none" rtlCol="0">
            <a:spAutoFit/>
          </a:bodyPr>
          <a:lstStyle/>
          <a:p>
            <a:r>
              <a:rPr lang="en-US" sz="2400" dirty="0" smtClean="0"/>
              <a:t>(Minimum genome size </a:t>
            </a:r>
            <a:r>
              <a:rPr lang="en-US" sz="2400" dirty="0" err="1" smtClean="0"/>
              <a:t>est</a:t>
            </a:r>
            <a:r>
              <a:rPr lang="en-US" sz="2400" dirty="0" smtClean="0"/>
              <a:t>: 60.1 Mbp)</a:t>
            </a:r>
            <a:endParaRPr lang="en-US" sz="2400" dirty="0"/>
          </a:p>
        </p:txBody>
      </p:sp>
    </p:spTree>
    <p:extLst>
      <p:ext uri="{BB962C8B-B14F-4D97-AF65-F5344CB8AC3E}">
        <p14:creationId xmlns:p14="http://schemas.microsoft.com/office/powerpoint/2010/main" val="370362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Chose two:</a:t>
            </a:r>
            <a:endParaRPr lang="en-US" dirty="0"/>
          </a:p>
        </p:txBody>
      </p:sp>
      <p:sp>
        <p:nvSpPr>
          <p:cNvPr id="3" name="Content Placeholder 2"/>
          <p:cNvSpPr>
            <a:spLocks noGrp="1"/>
          </p:cNvSpPr>
          <p:nvPr>
            <p:ph sz="quarter" idx="1"/>
          </p:nvPr>
        </p:nvSpPr>
        <p:spPr/>
        <p:txBody>
          <a:bodyPr/>
          <a:lstStyle/>
          <a:p>
            <a:r>
              <a:rPr lang="nl-NL" sz="2400" dirty="0" smtClean="0"/>
              <a:t>A: k=43 (“long contigs”)</a:t>
            </a:r>
            <a:endParaRPr lang="nl-NL" sz="2400" dirty="0"/>
          </a:p>
          <a:p>
            <a:r>
              <a:rPr lang="nl-NL" sz="2400" dirty="0"/>
              <a:t>165563 contigs</a:t>
            </a:r>
          </a:p>
          <a:p>
            <a:r>
              <a:rPr lang="nl-NL" sz="2400" dirty="0"/>
              <a:t>56.4 Mbp</a:t>
            </a:r>
          </a:p>
          <a:p>
            <a:r>
              <a:rPr lang="nl-NL" sz="2400" dirty="0" err="1"/>
              <a:t>longest</a:t>
            </a:r>
            <a:r>
              <a:rPr lang="nl-NL" sz="2400" dirty="0"/>
              <a:t> </a:t>
            </a:r>
            <a:r>
              <a:rPr lang="nl-NL" sz="2400" dirty="0" err="1"/>
              <a:t>contig</a:t>
            </a:r>
            <a:r>
              <a:rPr lang="nl-NL" sz="2400" dirty="0"/>
              <a:t>: </a:t>
            </a:r>
            <a:r>
              <a:rPr lang="nl-NL" sz="2400" b="1" dirty="0">
                <a:solidFill>
                  <a:srgbClr val="FF0000"/>
                </a:solidFill>
              </a:rPr>
              <a:t>73231</a:t>
            </a:r>
            <a:r>
              <a:rPr lang="nl-NL" sz="2400" dirty="0"/>
              <a:t> bp</a:t>
            </a:r>
          </a:p>
          <a:p>
            <a:endParaRPr lang="nl-NL" sz="2400" dirty="0"/>
          </a:p>
          <a:p>
            <a:r>
              <a:rPr lang="nl-NL" sz="2400" dirty="0"/>
              <a:t>B</a:t>
            </a:r>
            <a:r>
              <a:rPr lang="nl-NL" sz="2400" dirty="0" smtClean="0"/>
              <a:t>: k=43 (“high </a:t>
            </a:r>
            <a:r>
              <a:rPr lang="nl-NL" sz="2400" dirty="0" err="1" smtClean="0"/>
              <a:t>recall</a:t>
            </a:r>
            <a:r>
              <a:rPr lang="nl-NL" sz="2400" dirty="0" smtClean="0"/>
              <a:t>”)</a:t>
            </a:r>
            <a:endParaRPr lang="nl-NL" sz="2400" dirty="0"/>
          </a:p>
          <a:p>
            <a:r>
              <a:rPr lang="nl-NL" sz="2400" dirty="0"/>
              <a:t>343263 contigs</a:t>
            </a:r>
          </a:p>
          <a:p>
            <a:r>
              <a:rPr lang="nl-NL" sz="2400" b="1" dirty="0">
                <a:solidFill>
                  <a:srgbClr val="FF0000"/>
                </a:solidFill>
              </a:rPr>
              <a:t>63.2</a:t>
            </a:r>
            <a:r>
              <a:rPr lang="nl-NL" sz="2400" dirty="0"/>
              <a:t> Mbp</a:t>
            </a:r>
          </a:p>
          <a:p>
            <a:r>
              <a:rPr lang="nl-NL" sz="2400" dirty="0" err="1"/>
              <a:t>longest</a:t>
            </a:r>
            <a:r>
              <a:rPr lang="nl-NL" sz="2400" dirty="0"/>
              <a:t> </a:t>
            </a:r>
            <a:r>
              <a:rPr lang="nl-NL" sz="2400" dirty="0" err="1"/>
              <a:t>contig</a:t>
            </a:r>
            <a:r>
              <a:rPr lang="nl-NL" sz="2400" dirty="0"/>
              <a:t> is 9987 bp</a:t>
            </a:r>
          </a:p>
          <a:p>
            <a:endParaRPr lang="en-US" sz="2400" dirty="0"/>
          </a:p>
          <a:p>
            <a:endParaRPr lang="en-US" dirty="0"/>
          </a:p>
        </p:txBody>
      </p:sp>
      <p:sp>
        <p:nvSpPr>
          <p:cNvPr id="5" name="Title 1"/>
          <p:cNvSpPr txBox="1">
            <a:spLocks/>
          </p:cNvSpPr>
          <p:nvPr/>
        </p:nvSpPr>
        <p:spPr>
          <a:xfrm>
            <a:off x="4967112" y="-136525"/>
            <a:ext cx="3719688"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smtClean="0"/>
              <a:t>DCO_TCO_MM5</a:t>
            </a:r>
            <a:endParaRPr lang="en-US" dirty="0"/>
          </a:p>
        </p:txBody>
      </p:sp>
      <p:sp>
        <p:nvSpPr>
          <p:cNvPr id="7" name="TextBox 6"/>
          <p:cNvSpPr txBox="1"/>
          <p:nvPr/>
        </p:nvSpPr>
        <p:spPr>
          <a:xfrm>
            <a:off x="5461000" y="3086388"/>
            <a:ext cx="2851061" cy="584776"/>
          </a:xfrm>
          <a:prstGeom prst="rect">
            <a:avLst/>
          </a:prstGeom>
          <a:noFill/>
        </p:spPr>
        <p:txBody>
          <a:bodyPr wrap="none" rtlCol="0">
            <a:spAutoFit/>
          </a:bodyPr>
          <a:lstStyle/>
          <a:p>
            <a:r>
              <a:rPr lang="en-US" sz="3200" dirty="0" smtClean="0"/>
              <a:t>How to evaluate??</a:t>
            </a:r>
            <a:endParaRPr lang="en-US" sz="3200" dirty="0"/>
          </a:p>
        </p:txBody>
      </p:sp>
    </p:spTree>
    <p:extLst>
      <p:ext uri="{BB962C8B-B14F-4D97-AF65-F5344CB8AC3E}">
        <p14:creationId xmlns:p14="http://schemas.microsoft.com/office/powerpoint/2010/main" val="4052864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reads map back?</a:t>
            </a:r>
            <a:endParaRPr lang="en-US" dirty="0"/>
          </a:p>
        </p:txBody>
      </p:sp>
      <p:sp>
        <p:nvSpPr>
          <p:cNvPr id="3" name="Content Placeholder 2"/>
          <p:cNvSpPr>
            <a:spLocks noGrp="1"/>
          </p:cNvSpPr>
          <p:nvPr>
            <p:ph sz="quarter" idx="1"/>
          </p:nvPr>
        </p:nvSpPr>
        <p:spPr/>
        <p:txBody>
          <a:bodyPr>
            <a:normAutofit/>
          </a:bodyPr>
          <a:lstStyle/>
          <a:p>
            <a:pPr marL="0" indent="0">
              <a:buNone/>
            </a:pPr>
            <a:endParaRPr lang="en-US" dirty="0"/>
          </a:p>
          <a:p>
            <a:pPr marL="0" indent="0">
              <a:buNone/>
            </a:pPr>
            <a:r>
              <a:rPr lang="en-US" dirty="0" smtClean="0"/>
              <a:t>Mapped 3.8m paired-end reads (one subsample):</a:t>
            </a:r>
            <a:endParaRPr lang="en-US" dirty="0"/>
          </a:p>
          <a:p>
            <a:r>
              <a:rPr lang="en-US" dirty="0"/>
              <a:t>high-recall: 41% of pairs map</a:t>
            </a:r>
          </a:p>
          <a:p>
            <a:r>
              <a:rPr lang="en-US" b="1" dirty="0"/>
              <a:t>longer-contigs: 70% of pairs </a:t>
            </a:r>
            <a:r>
              <a:rPr lang="en-US" b="1" dirty="0" smtClean="0"/>
              <a:t>map</a:t>
            </a:r>
          </a:p>
          <a:p>
            <a:pPr marL="0" indent="0">
              <a:buNone/>
            </a:pPr>
            <a:endParaRPr lang="en-US" dirty="0" smtClean="0"/>
          </a:p>
          <a:p>
            <a:pPr marL="0" indent="0">
              <a:buNone/>
            </a:pPr>
            <a:r>
              <a:rPr lang="en-US" dirty="0" smtClean="0"/>
              <a:t>+ </a:t>
            </a:r>
            <a:r>
              <a:rPr lang="en-US" dirty="0"/>
              <a:t>150k single-end </a:t>
            </a:r>
            <a:r>
              <a:rPr lang="en-US" dirty="0" smtClean="0"/>
              <a:t>reads:</a:t>
            </a:r>
            <a:endParaRPr lang="en-US" dirty="0"/>
          </a:p>
          <a:p>
            <a:r>
              <a:rPr lang="en-US" dirty="0"/>
              <a:t>high-recall: 49% of sequences map</a:t>
            </a:r>
          </a:p>
          <a:p>
            <a:r>
              <a:rPr lang="en-US" b="1" dirty="0"/>
              <a:t>longer-contigs: 79% of sequences map</a:t>
            </a:r>
            <a:endParaRPr lang="en-US" b="1" dirty="0" smtClean="0"/>
          </a:p>
          <a:p>
            <a:endParaRPr lang="en-US" dirty="0"/>
          </a:p>
          <a:p>
            <a:endParaRPr lang="en-US" dirty="0"/>
          </a:p>
        </p:txBody>
      </p:sp>
    </p:spTree>
    <p:extLst>
      <p:ext uri="{BB962C8B-B14F-4D97-AF65-F5344CB8AC3E}">
        <p14:creationId xmlns:p14="http://schemas.microsoft.com/office/powerpoint/2010/main" val="2357003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Random sampling =&gt; deep sampling needed</a:t>
            </a:r>
            <a:endParaRPr lang="en-US" sz="3600" dirty="0"/>
          </a:p>
        </p:txBody>
      </p:sp>
      <p:pic>
        <p:nvPicPr>
          <p:cNvPr id="4" name="Content Placeholder 3" descr="cov.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a:xfrm>
            <a:off x="0" y="2050555"/>
            <a:ext cx="4687776" cy="2578096"/>
          </a:xfrm>
        </p:spPr>
      </p:pic>
      <p:pic>
        <p:nvPicPr>
          <p:cNvPr id="6" name="Picture 5" descr="bas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134" y="2050555"/>
            <a:ext cx="3867146" cy="2578097"/>
          </a:xfrm>
          <a:prstGeom prst="rect">
            <a:avLst/>
          </a:prstGeom>
        </p:spPr>
      </p:pic>
      <p:sp>
        <p:nvSpPr>
          <p:cNvPr id="7" name="TextBox 6"/>
          <p:cNvSpPr txBox="1"/>
          <p:nvPr/>
        </p:nvSpPr>
        <p:spPr>
          <a:xfrm>
            <a:off x="1479431" y="5059979"/>
            <a:ext cx="6416690" cy="369332"/>
          </a:xfrm>
          <a:prstGeom prst="rect">
            <a:avLst/>
          </a:prstGeom>
          <a:noFill/>
        </p:spPr>
        <p:txBody>
          <a:bodyPr wrap="none" rtlCol="0">
            <a:spAutoFit/>
          </a:bodyPr>
          <a:lstStyle/>
          <a:p>
            <a:r>
              <a:rPr lang="en-US" dirty="0" smtClean="0"/>
              <a:t>Typically 10-100x needed for robust recovery (300 Gbp for human)</a:t>
            </a:r>
            <a:endParaRPr lang="en-US" dirty="0"/>
          </a:p>
        </p:txBody>
      </p:sp>
    </p:spTree>
    <p:extLst>
      <p:ext uri="{BB962C8B-B14F-4D97-AF65-F5344CB8AC3E}">
        <p14:creationId xmlns:p14="http://schemas.microsoft.com/office/powerpoint/2010/main" val="388430399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Annotation/exploration with MG-RAST</a:t>
            </a:r>
            <a:endParaRPr lang="en-US" dirty="0"/>
          </a:p>
        </p:txBody>
      </p:sp>
      <p:sp>
        <p:nvSpPr>
          <p:cNvPr id="3" name="Content Placeholder 2"/>
          <p:cNvSpPr>
            <a:spLocks noGrp="1"/>
          </p:cNvSpPr>
          <p:nvPr>
            <p:ph sz="quarter" idx="1"/>
          </p:nvPr>
        </p:nvSpPr>
        <p:spPr/>
        <p:txBody>
          <a:bodyPr/>
          <a:lstStyle/>
          <a:p>
            <a:r>
              <a:rPr lang="en-US" dirty="0" smtClean="0"/>
              <a:t>You can upload genome assemblies to MG-RAST, and annotate them with coverage; tutorial to follow.</a:t>
            </a:r>
          </a:p>
          <a:p>
            <a:r>
              <a:rPr lang="en-US" dirty="0" smtClean="0"/>
              <a:t>What does MG-RAST do?</a:t>
            </a:r>
            <a:endParaRPr lang="en-US" dirty="0"/>
          </a:p>
        </p:txBody>
      </p:sp>
    </p:spTree>
    <p:extLst>
      <p:ext uri="{BB962C8B-B14F-4D97-AF65-F5344CB8AC3E}">
        <p14:creationId xmlns:p14="http://schemas.microsoft.com/office/powerpoint/2010/main" val="607325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
          </p:nvPr>
        </p:nvSpPr>
        <p:spPr/>
        <p:txBody>
          <a:bodyPr>
            <a:normAutofit lnSpcReduction="10000"/>
          </a:bodyPr>
          <a:lstStyle/>
          <a:p>
            <a:r>
              <a:rPr lang="en-US" b="1" dirty="0" smtClean="0"/>
              <a:t>This is a pretty good metagenome assembly – &gt; 80% of reads map!</a:t>
            </a:r>
          </a:p>
          <a:p>
            <a:endParaRPr lang="en-US" dirty="0"/>
          </a:p>
          <a:p>
            <a:r>
              <a:rPr lang="en-US" dirty="0" smtClean="0"/>
              <a:t>Surprised that the larger dataset (6.32 Mbp, “high recall”) accounts for a smaller percentage of the reads – 49% </a:t>
            </a:r>
            <a:r>
              <a:rPr lang="en-US" dirty="0" err="1" smtClean="0"/>
              <a:t>vs</a:t>
            </a:r>
            <a:r>
              <a:rPr lang="en-US" dirty="0" smtClean="0"/>
              <a:t> 79% for the 56.4 Mbp “long contigs” data set.</a:t>
            </a:r>
          </a:p>
          <a:p>
            <a:endParaRPr lang="en-US" dirty="0"/>
          </a:p>
          <a:p>
            <a:r>
              <a:rPr lang="en-US" dirty="0" smtClean="0"/>
              <a:t>I now suspect that different parameters are recovering different subsets of the sample…</a:t>
            </a:r>
          </a:p>
          <a:p>
            <a:endParaRPr lang="en-US" dirty="0"/>
          </a:p>
          <a:p>
            <a:r>
              <a:rPr lang="en-US" dirty="0" smtClean="0"/>
              <a:t>Don’t trust MG-RAST ADR calls.</a:t>
            </a:r>
          </a:p>
        </p:txBody>
      </p:sp>
      <p:sp>
        <p:nvSpPr>
          <p:cNvPr id="4" name="Title 1"/>
          <p:cNvSpPr txBox="1">
            <a:spLocks/>
          </p:cNvSpPr>
          <p:nvPr/>
        </p:nvSpPr>
        <p:spPr>
          <a:xfrm>
            <a:off x="4967112" y="-136525"/>
            <a:ext cx="3719688" cy="1143000"/>
          </a:xfrm>
          <a:prstGeom prst="rect">
            <a:avLst/>
          </a:prstGeom>
        </p:spPr>
        <p:txBody>
          <a:bodyPr bIns="91440" anchor="b" anchorCtr="0">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smtClean="0"/>
              <a:t>DCO_TCO_MM5</a:t>
            </a:r>
            <a:endParaRPr lang="en-US" dirty="0"/>
          </a:p>
        </p:txBody>
      </p:sp>
    </p:spTree>
    <p:extLst>
      <p:ext uri="{BB962C8B-B14F-4D97-AF65-F5344CB8AC3E}">
        <p14:creationId xmlns:p14="http://schemas.microsoft.com/office/powerpoint/2010/main" val="2173497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notes --</a:t>
            </a:r>
            <a:endParaRPr lang="en-US" dirty="0"/>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p14="http://schemas.microsoft.com/office/powerpoint/2010/main" val="3898708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You can estimate metagenome size…</a:t>
            </a:r>
            <a:endParaRPr lang="en-US" dirty="0"/>
          </a:p>
        </p:txBody>
      </p:sp>
      <p:pic>
        <p:nvPicPr>
          <p:cNvPr id="4" name="Content Placeholder 3" descr="saturation.pdf"/>
          <p:cNvPicPr>
            <a:picLocks noGrp="1" noChangeAspect="1"/>
          </p:cNvPicPr>
          <p:nvPr>
            <p:ph sz="quarter" idx="1"/>
          </p:nvPr>
        </p:nvPicPr>
        <p:blipFill>
          <a:blip r:embed="rId2">
            <a:extLst>
              <a:ext uri="{28A0092B-C50C-407E-A947-70E740481C1C}">
                <a14:useLocalDpi xmlns:a14="http://schemas.microsoft.com/office/drawing/2010/main" val="0"/>
              </a:ext>
            </a:extLst>
          </a:blip>
          <a:srcRect l="-6667" r="-6667"/>
          <a:stretch>
            <a:fillRect/>
          </a:stretch>
        </p:blipFill>
        <p:spPr/>
      </p:pic>
    </p:spTree>
    <p:extLst>
      <p:ext uri="{BB962C8B-B14F-4D97-AF65-F5344CB8AC3E}">
        <p14:creationId xmlns:p14="http://schemas.microsoft.com/office/powerpoint/2010/main" val="1201583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Estimates of metagenome size</a:t>
            </a:r>
            <a:endParaRPr lang="en-US" dirty="0"/>
          </a:p>
        </p:txBody>
      </p:sp>
      <p:sp>
        <p:nvSpPr>
          <p:cNvPr id="3" name="Content Placeholder 2"/>
          <p:cNvSpPr>
            <a:spLocks noGrp="1"/>
          </p:cNvSpPr>
          <p:nvPr>
            <p:ph sz="quarter" idx="1"/>
          </p:nvPr>
        </p:nvSpPr>
        <p:spPr/>
        <p:txBody>
          <a:bodyPr/>
          <a:lstStyle/>
          <a:p>
            <a:pPr marL="0" indent="0">
              <a:buNone/>
            </a:pPr>
            <a:r>
              <a:rPr lang="en-US" dirty="0" smtClean="0"/>
              <a:t>Calculation: # reads * (</a:t>
            </a:r>
            <a:r>
              <a:rPr lang="en-US" dirty="0" err="1" smtClean="0"/>
              <a:t>avg</a:t>
            </a:r>
            <a:r>
              <a:rPr lang="en-US" dirty="0" smtClean="0"/>
              <a:t> read </a:t>
            </a:r>
            <a:r>
              <a:rPr lang="en-US" dirty="0" err="1" smtClean="0"/>
              <a:t>len</a:t>
            </a:r>
            <a:r>
              <a:rPr lang="en-US" dirty="0" smtClean="0"/>
              <a:t>) / (</a:t>
            </a:r>
            <a:r>
              <a:rPr lang="en-US" dirty="0" err="1" smtClean="0"/>
              <a:t>diginorm</a:t>
            </a:r>
            <a:r>
              <a:rPr lang="en-US" dirty="0" smtClean="0"/>
              <a:t> coverage)</a:t>
            </a:r>
          </a:p>
          <a:p>
            <a:pPr marL="0" indent="0">
              <a:buNone/>
            </a:pPr>
            <a:endParaRPr lang="en-US" dirty="0"/>
          </a:p>
          <a:p>
            <a:pPr marL="0" indent="0">
              <a:buNone/>
            </a:pPr>
            <a:r>
              <a:rPr lang="en-US" dirty="0" smtClean="0"/>
              <a:t>Assumes: few entirely erroneous reads (upper bound); saturation (lower bound).</a:t>
            </a:r>
          </a:p>
          <a:p>
            <a:pPr marL="0" indent="0">
              <a:buNone/>
            </a:pPr>
            <a:endParaRPr lang="en-US" dirty="0" smtClean="0"/>
          </a:p>
          <a:p>
            <a:r>
              <a:rPr lang="en-US" i="1" dirty="0" smtClean="0"/>
              <a:t>E. coli: </a:t>
            </a:r>
            <a:r>
              <a:rPr lang="en-US" dirty="0" smtClean="0"/>
              <a:t>384k * 86.1 / 5.0 =&gt; 6.6 Mbp est.  (true: 4.5 Mbp)</a:t>
            </a:r>
          </a:p>
          <a:p>
            <a:r>
              <a:rPr lang="en-US" dirty="0" smtClean="0"/>
              <a:t>MM5 deep carbon: 60 Mbp</a:t>
            </a:r>
          </a:p>
          <a:p>
            <a:r>
              <a:rPr lang="en-US" dirty="0" smtClean="0"/>
              <a:t>Great Prairie soil: 12 Gbp</a:t>
            </a:r>
          </a:p>
          <a:p>
            <a:r>
              <a:rPr lang="en-US" dirty="0" smtClean="0"/>
              <a:t>Amazon Rain Forest Microbial Observatory: 26 Gbp</a:t>
            </a:r>
          </a:p>
          <a:p>
            <a:endParaRPr lang="en-US" i="1" dirty="0" smtClean="0"/>
          </a:p>
        </p:txBody>
      </p:sp>
    </p:spTree>
    <p:extLst>
      <p:ext uri="{BB962C8B-B14F-4D97-AF65-F5344CB8AC3E}">
        <p14:creationId xmlns:p14="http://schemas.microsoft.com/office/powerpoint/2010/main" val="1812810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Diginorm</a:t>
            </a:r>
            <a:r>
              <a:rPr lang="en-US" dirty="0" smtClean="0"/>
              <a:t> changes your coverage.</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230725047"/>
              </p:ext>
            </p:extLst>
          </p:nvPr>
        </p:nvGraphicFramePr>
        <p:xfrm>
          <a:off x="646994" y="1997851"/>
          <a:ext cx="7523338" cy="4018280"/>
        </p:xfrm>
        <a:graphic>
          <a:graphicData uri="http://schemas.openxmlformats.org/drawingml/2006/table">
            <a:tbl>
              <a:tblPr/>
              <a:tblGrid>
                <a:gridCol w="1103876"/>
                <a:gridCol w="1273703"/>
                <a:gridCol w="728983"/>
                <a:gridCol w="860777"/>
                <a:gridCol w="1348247"/>
                <a:gridCol w="1103876"/>
                <a:gridCol w="1103876"/>
              </a:tblGrid>
              <a:tr h="190500">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1" u="none" strike="noStrike">
                          <a:solidFill>
                            <a:srgbClr val="000000"/>
                          </a:solidFill>
                          <a:effectLst/>
                          <a:latin typeface="Calibri"/>
                        </a:rPr>
                        <a:t>DN</a:t>
                      </a:r>
                    </a:p>
                  </a:txBody>
                  <a:tcPr marL="12700" marR="12700" marT="1270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800" b="0" i="1" u="none" strike="noStrike">
                          <a:solidFill>
                            <a:srgbClr val="000000"/>
                          </a:solidFill>
                          <a:effectLst/>
                          <a:latin typeface="Calibri"/>
                        </a:rPr>
                        <a:t>Reinflated</a:t>
                      </a:r>
                    </a:p>
                  </a:txBody>
                  <a:tcPr marL="12700" marR="12700" marT="12700" marB="0" anchor="b">
                    <a:lnL>
                      <a:noFill/>
                    </a:lnL>
                    <a:lnR>
                      <a:noFill/>
                    </a:lnR>
                    <a:lnT>
                      <a:noFill/>
                    </a:lnT>
                    <a:lnB>
                      <a:noFill/>
                    </a:lnB>
                  </a:tcPr>
                </a:tc>
                <a:tc>
                  <a:txBody>
                    <a:bodyPr/>
                    <a:lstStyle/>
                    <a:p>
                      <a:pPr algn="ctr" fontAlgn="b"/>
                      <a:endParaRPr lang="en-US" sz="1800" b="0" i="0" u="none" strike="noStrike">
                        <a:solidFill>
                          <a:srgbClr val="000000"/>
                        </a:solidFill>
                        <a:effectLst/>
                        <a:latin typeface="Calibri"/>
                      </a:endParaRPr>
                    </a:p>
                  </a:txBody>
                  <a:tcPr marL="12700" marR="12700" marT="12700" marB="0" anchor="b">
                    <a:lnL>
                      <a:noFill/>
                    </a:lnL>
                    <a:lnR>
                      <a:noFill/>
                    </a:lnR>
                    <a:lnT>
                      <a:noFill/>
                    </a:lnT>
                    <a:lnB>
                      <a:noFill/>
                    </a:lnB>
                  </a:tcPr>
                </a:tc>
              </a:tr>
              <a:tr h="190500">
                <a:tc>
                  <a:txBody>
                    <a:bodyPr/>
                    <a:lstStyle/>
                    <a:p>
                      <a:pPr algn="ctr" fontAlgn="b"/>
                      <a:r>
                        <a:rPr lang="en-US" sz="1800" b="1" i="0" u="none" strike="noStrike">
                          <a:solidFill>
                            <a:srgbClr val="000000"/>
                          </a:solidFill>
                          <a:effectLst/>
                          <a:latin typeface="Calibri"/>
                        </a:rPr>
                        <a:t>k</a:t>
                      </a:r>
                    </a:p>
                  </a:txBody>
                  <a:tcPr marL="12700" marR="12700" marT="12700" marB="0" anchor="b">
                    <a:lnL>
                      <a:noFill/>
                    </a:lnL>
                    <a:lnR>
                      <a:noFill/>
                    </a:lnR>
                    <a:lnT>
                      <a:noFill/>
                    </a:lnT>
                    <a:lnB>
                      <a:noFill/>
                    </a:lnB>
                  </a:tcPr>
                </a:tc>
                <a:tc>
                  <a:txBody>
                    <a:bodyPr/>
                    <a:lstStyle/>
                    <a:p>
                      <a:pPr algn="ctr" fontAlgn="b"/>
                      <a:r>
                        <a:rPr lang="en-US" sz="1800" b="1" i="0" u="none" strike="noStrike">
                          <a:solidFill>
                            <a:srgbClr val="000000"/>
                          </a:solidFill>
                          <a:effectLst/>
                          <a:latin typeface="Calibri"/>
                        </a:rPr>
                        <a:t>N contigs</a:t>
                      </a:r>
                    </a:p>
                  </a:txBody>
                  <a:tcPr marL="12700" marR="12700" marT="12700" marB="0" anchor="b">
                    <a:lnL>
                      <a:noFill/>
                    </a:lnL>
                    <a:lnR>
                      <a:noFill/>
                    </a:lnR>
                    <a:lnT>
                      <a:noFill/>
                    </a:lnT>
                    <a:lnB>
                      <a:noFill/>
                    </a:lnB>
                  </a:tcPr>
                </a:tc>
                <a:tc>
                  <a:txBody>
                    <a:bodyPr/>
                    <a:lstStyle/>
                    <a:p>
                      <a:pPr algn="ctr" fontAlgn="b"/>
                      <a:r>
                        <a:rPr lang="en-US" sz="1800" b="1" i="0" u="none" strike="noStrike">
                          <a:solidFill>
                            <a:srgbClr val="000000"/>
                          </a:solidFill>
                          <a:effectLst/>
                          <a:latin typeface="Calibri"/>
                        </a:rPr>
                        <a:t>bp</a:t>
                      </a:r>
                    </a:p>
                  </a:txBody>
                  <a:tcPr marL="12700" marR="12700" marT="12700" marB="0" anchor="b">
                    <a:lnL>
                      <a:noFill/>
                    </a:lnL>
                    <a:lnR>
                      <a:noFill/>
                    </a:lnR>
                    <a:lnT>
                      <a:noFill/>
                    </a:lnT>
                    <a:lnB>
                      <a:noFill/>
                    </a:lnB>
                  </a:tcPr>
                </a:tc>
                <a:tc>
                  <a:txBody>
                    <a:bodyPr/>
                    <a:lstStyle/>
                    <a:p>
                      <a:pPr algn="ctr" fontAlgn="b"/>
                      <a:r>
                        <a:rPr lang="en-US" sz="1800" b="1" i="0" u="none" strike="noStrike">
                          <a:solidFill>
                            <a:srgbClr val="000000"/>
                          </a:solidFill>
                          <a:effectLst/>
                          <a:latin typeface="Calibri"/>
                        </a:rPr>
                        <a:t>longest</a:t>
                      </a:r>
                    </a:p>
                  </a:txBody>
                  <a:tcPr marL="12700" marR="12700" marT="12700" marB="0" anchor="b">
                    <a:lnL>
                      <a:noFill/>
                    </a:lnL>
                    <a:lnR>
                      <a:noFill/>
                    </a:lnR>
                    <a:lnT>
                      <a:noFill/>
                    </a:lnT>
                    <a:lnB>
                      <a:noFill/>
                    </a:lnB>
                  </a:tcPr>
                </a:tc>
                <a:tc>
                  <a:txBody>
                    <a:bodyPr/>
                    <a:lstStyle/>
                    <a:p>
                      <a:pPr algn="ctr" fontAlgn="b"/>
                      <a:r>
                        <a:rPr lang="en-US" sz="1800" b="1" i="0" u="none" strike="noStrike">
                          <a:solidFill>
                            <a:srgbClr val="000000"/>
                          </a:solidFill>
                          <a:effectLst/>
                          <a:latin typeface="Calibri"/>
                        </a:rPr>
                        <a:t>N contigs</a:t>
                      </a:r>
                    </a:p>
                  </a:txBody>
                  <a:tcPr marL="12700" marR="12700" marT="12700" marB="0" anchor="b">
                    <a:lnL>
                      <a:noFill/>
                    </a:lnL>
                    <a:lnR>
                      <a:noFill/>
                    </a:lnR>
                    <a:lnT>
                      <a:noFill/>
                    </a:lnT>
                    <a:lnB>
                      <a:noFill/>
                    </a:lnB>
                  </a:tcPr>
                </a:tc>
                <a:tc>
                  <a:txBody>
                    <a:bodyPr/>
                    <a:lstStyle/>
                    <a:p>
                      <a:pPr algn="ctr" fontAlgn="b"/>
                      <a:r>
                        <a:rPr lang="en-US" sz="1800" b="1" i="0" u="none" strike="noStrike">
                          <a:solidFill>
                            <a:srgbClr val="000000"/>
                          </a:solidFill>
                          <a:effectLst/>
                          <a:latin typeface="Calibri"/>
                        </a:rPr>
                        <a:t>bp</a:t>
                      </a:r>
                    </a:p>
                  </a:txBody>
                  <a:tcPr marL="12700" marR="12700" marT="12700" marB="0" anchor="b">
                    <a:lnL>
                      <a:noFill/>
                    </a:lnL>
                    <a:lnR>
                      <a:noFill/>
                    </a:lnR>
                    <a:lnT>
                      <a:noFill/>
                    </a:lnT>
                    <a:lnB>
                      <a:noFill/>
                    </a:lnB>
                  </a:tcPr>
                </a:tc>
                <a:tc>
                  <a:txBody>
                    <a:bodyPr/>
                    <a:lstStyle/>
                    <a:p>
                      <a:pPr algn="ctr" fontAlgn="b"/>
                      <a:r>
                        <a:rPr lang="en-US" sz="1800" b="1" i="0" u="none" strike="noStrike">
                          <a:solidFill>
                            <a:srgbClr val="000000"/>
                          </a:solidFill>
                          <a:effectLst/>
                          <a:latin typeface="Calibri"/>
                        </a:rPr>
                        <a:t>longest</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21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FF0000"/>
                          </a:solidFill>
                          <a:effectLst/>
                          <a:latin typeface="Calibri"/>
                        </a:rPr>
                        <a:t>441844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80662</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FF0000"/>
                          </a:solidFill>
                          <a:effectLst/>
                          <a:latin typeface="Calibri"/>
                        </a:rPr>
                        <a:t>439074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79170</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23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443330</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86040</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437988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80488</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25</a:t>
                      </a:r>
                    </a:p>
                  </a:txBody>
                  <a:tcPr marL="12700" marR="12700" marT="12700" marB="0" anchor="b">
                    <a:lnL>
                      <a:noFill/>
                    </a:lnL>
                    <a:lnR>
                      <a:noFill/>
                    </a:lnR>
                    <a:lnT>
                      <a:noFill/>
                    </a:lnT>
                    <a:lnB>
                      <a:noFill/>
                    </a:lnB>
                  </a:tcPr>
                </a:tc>
                <a:tc>
                  <a:txBody>
                    <a:bodyPr/>
                    <a:lstStyle/>
                    <a:p>
                      <a:pPr algn="ctr" fontAlgn="b"/>
                      <a:r>
                        <a:rPr lang="en-US" sz="1800" b="0" i="0" u="none" strike="noStrike" dirty="0">
                          <a:solidFill>
                            <a:srgbClr val="000000"/>
                          </a:solidFill>
                          <a:effectLst/>
                          <a:latin typeface="Calibri"/>
                        </a:rPr>
                        <a:t>12</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443565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84324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426949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84286</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27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443256</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89835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385473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89795</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29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443665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89748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285725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89809</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31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10</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440919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102131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286508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89810</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33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12</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432320</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85175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282373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85210</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35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423541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85177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276158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85177</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37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352233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121539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278537</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85184</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39</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16</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322968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121538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10</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276068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85187</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41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20</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393501</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121545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278483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85211</a:t>
                      </a:r>
                    </a:p>
                  </a:txBody>
                  <a:tcPr marL="12700" marR="12700" marT="12700" marB="0" anchor="b">
                    <a:lnL>
                      <a:noFill/>
                    </a:lnL>
                    <a:lnR>
                      <a:noFill/>
                    </a:lnR>
                    <a:lnT>
                      <a:noFill/>
                    </a:lnT>
                    <a:lnB>
                      <a:noFill/>
                    </a:lnB>
                  </a:tcPr>
                </a:tc>
              </a:tr>
              <a:tr h="190500">
                <a:tc>
                  <a:txBody>
                    <a:bodyPr/>
                    <a:lstStyle/>
                    <a:p>
                      <a:pPr algn="ctr" fontAlgn="b"/>
                      <a:r>
                        <a:rPr lang="en-US" sz="1800" b="0" i="0" u="none" strike="noStrike">
                          <a:solidFill>
                            <a:srgbClr val="000000"/>
                          </a:solidFill>
                          <a:effectLst/>
                          <a:latin typeface="Calibri"/>
                        </a:rPr>
                        <a:t>43</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25</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363656</a:t>
                      </a:r>
                    </a:p>
                  </a:txBody>
                  <a:tcPr marL="12700" marR="12700" marT="12700" marB="0" anchor="b">
                    <a:lnL>
                      <a:noFill/>
                    </a:lnL>
                    <a:lnR>
                      <a:noFill/>
                    </a:lnR>
                    <a:lnT>
                      <a:noFill/>
                    </a:lnT>
                    <a:lnB>
                      <a:noFill/>
                    </a:lnB>
                  </a:tcPr>
                </a:tc>
                <a:tc>
                  <a:txBody>
                    <a:bodyPr/>
                    <a:lstStyle/>
                    <a:p>
                      <a:pPr algn="ctr" fontAlgn="b"/>
                      <a:r>
                        <a:rPr lang="en-US" sz="1800" b="0" i="0" u="none" strike="noStrike">
                          <a:solidFill>
                            <a:srgbClr val="FF0000"/>
                          </a:solidFill>
                          <a:effectLst/>
                          <a:latin typeface="Calibri"/>
                        </a:rPr>
                        <a:t>121624</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6</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278380</a:t>
                      </a:r>
                    </a:p>
                  </a:txBody>
                  <a:tcPr marL="12700" marR="12700" marT="12700" marB="0" anchor="b">
                    <a:lnL>
                      <a:noFill/>
                    </a:lnL>
                    <a:lnR>
                      <a:noFill/>
                    </a:lnR>
                    <a:lnT>
                      <a:noFill/>
                    </a:lnT>
                    <a:lnB>
                      <a:noFill/>
                    </a:lnB>
                  </a:tcPr>
                </a:tc>
                <a:tc>
                  <a:txBody>
                    <a:bodyPr/>
                    <a:lstStyle/>
                    <a:p>
                      <a:pPr algn="ctr" fontAlgn="b"/>
                      <a:r>
                        <a:rPr lang="en-US" sz="1800" b="0" i="0" u="none" strike="noStrike" dirty="0">
                          <a:solidFill>
                            <a:srgbClr val="FF0000"/>
                          </a:solidFill>
                          <a:effectLst/>
                          <a:latin typeface="Calibri"/>
                        </a:rPr>
                        <a:t>121462</a:t>
                      </a:r>
                    </a:p>
                  </a:txBody>
                  <a:tcPr marL="12700" marR="12700" marT="12700" marB="0" anchor="b">
                    <a:lnL>
                      <a:noFill/>
                    </a:lnL>
                    <a:lnR>
                      <a:noFill/>
                    </a:lnR>
                    <a:lnT>
                      <a:noFill/>
                    </a:lnT>
                    <a:lnB>
                      <a:noFill/>
                    </a:lnB>
                  </a:tcPr>
                </a:tc>
              </a:tr>
            </a:tbl>
          </a:graphicData>
        </a:graphic>
      </p:graphicFrame>
      <p:sp>
        <p:nvSpPr>
          <p:cNvPr id="5" name="TextBox 4"/>
          <p:cNvSpPr txBox="1"/>
          <p:nvPr/>
        </p:nvSpPr>
        <p:spPr>
          <a:xfrm>
            <a:off x="3527778" y="1628519"/>
            <a:ext cx="1394958" cy="369332"/>
          </a:xfrm>
          <a:prstGeom prst="rect">
            <a:avLst/>
          </a:prstGeom>
          <a:noFill/>
        </p:spPr>
        <p:txBody>
          <a:bodyPr wrap="none" rtlCol="0">
            <a:spAutoFit/>
          </a:bodyPr>
          <a:lstStyle/>
          <a:p>
            <a:r>
              <a:rPr lang="en-US" dirty="0" smtClean="0"/>
              <a:t>Contigs &gt; 1kb</a:t>
            </a:r>
            <a:endParaRPr lang="en-US" dirty="0"/>
          </a:p>
        </p:txBody>
      </p:sp>
      <p:sp>
        <p:nvSpPr>
          <p:cNvPr id="6" name="Rectangle 5"/>
          <p:cNvSpPr/>
          <p:nvPr/>
        </p:nvSpPr>
        <p:spPr>
          <a:xfrm>
            <a:off x="2400854" y="6287818"/>
            <a:ext cx="4394652" cy="369332"/>
          </a:xfrm>
          <a:prstGeom prst="rect">
            <a:avLst/>
          </a:prstGeom>
        </p:spPr>
        <p:txBody>
          <a:bodyPr wrap="none">
            <a:spAutoFit/>
          </a:bodyPr>
          <a:lstStyle/>
          <a:p>
            <a:r>
              <a:rPr lang="en-US" dirty="0"/>
              <a:t>http://</a:t>
            </a:r>
            <a:r>
              <a:rPr lang="en-US" dirty="0" err="1"/>
              <a:t>ivory.idyll.org</a:t>
            </a:r>
            <a:r>
              <a:rPr lang="en-US" dirty="0"/>
              <a:t>/blog/the-k-</a:t>
            </a:r>
            <a:r>
              <a:rPr lang="en-US" dirty="0" err="1"/>
              <a:t>parameter.html</a:t>
            </a:r>
            <a:endParaRPr lang="en-US" dirty="0"/>
          </a:p>
        </p:txBody>
      </p:sp>
    </p:spTree>
    <p:extLst>
      <p:ext uri="{BB962C8B-B14F-4D97-AF65-F5344CB8AC3E}">
        <p14:creationId xmlns:p14="http://schemas.microsoft.com/office/powerpoint/2010/main" val="29330846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whole genomes?</a:t>
            </a:r>
            <a:endParaRPr lang="en-US" dirty="0"/>
          </a:p>
        </p:txBody>
      </p:sp>
      <p:sp>
        <p:nvSpPr>
          <p:cNvPr id="3" name="Content Placeholder 2"/>
          <p:cNvSpPr>
            <a:spLocks noGrp="1"/>
          </p:cNvSpPr>
          <p:nvPr>
            <p:ph sz="quarter" idx="1"/>
          </p:nvPr>
        </p:nvSpPr>
        <p:spPr/>
        <p:txBody>
          <a:bodyPr>
            <a:normAutofit fontScale="92500" lnSpcReduction="10000"/>
          </a:bodyPr>
          <a:lstStyle/>
          <a:p>
            <a:pPr>
              <a:buNone/>
            </a:pPr>
            <a:r>
              <a:rPr lang="en-US" dirty="0" smtClean="0"/>
              <a:t>So far, we have only assembled </a:t>
            </a:r>
            <a:r>
              <a:rPr lang="en-US" i="1" dirty="0" err="1" smtClean="0"/>
              <a:t>contigs</a:t>
            </a:r>
            <a:r>
              <a:rPr lang="en-US" dirty="0" smtClean="0"/>
              <a:t>, but not whole genomes.</a:t>
            </a:r>
          </a:p>
          <a:p>
            <a:pPr>
              <a:buNone/>
            </a:pPr>
            <a:endParaRPr lang="en-US" dirty="0" smtClean="0"/>
          </a:p>
          <a:p>
            <a:pPr>
              <a:buNone/>
            </a:pPr>
            <a:r>
              <a:rPr lang="en-US" dirty="0" smtClean="0"/>
              <a:t>Can entire genomes be</a:t>
            </a:r>
          </a:p>
          <a:p>
            <a:pPr>
              <a:buNone/>
            </a:pPr>
            <a:r>
              <a:rPr lang="en-US" dirty="0" smtClean="0"/>
              <a:t>assembled from </a:t>
            </a:r>
            <a:r>
              <a:rPr lang="en-US" dirty="0" err="1" smtClean="0"/>
              <a:t>metagenomic</a:t>
            </a:r>
            <a:endParaRPr lang="en-US" dirty="0" smtClean="0"/>
          </a:p>
          <a:p>
            <a:pPr>
              <a:buNone/>
            </a:pPr>
            <a:r>
              <a:rPr lang="en-US" dirty="0" smtClean="0"/>
              <a:t>data?</a:t>
            </a:r>
          </a:p>
          <a:p>
            <a:pPr>
              <a:buNone/>
            </a:pPr>
            <a:endParaRPr lang="en-US" dirty="0" smtClean="0"/>
          </a:p>
          <a:p>
            <a:pPr>
              <a:buNone/>
            </a:pPr>
            <a:r>
              <a:rPr lang="en-US" dirty="0" smtClean="0"/>
              <a:t>Iverson et al. (2012), from</a:t>
            </a:r>
          </a:p>
          <a:p>
            <a:pPr>
              <a:buNone/>
            </a:pPr>
            <a:r>
              <a:rPr lang="en-US" dirty="0" smtClean="0"/>
              <a:t>the </a:t>
            </a:r>
            <a:r>
              <a:rPr lang="en-US" dirty="0" err="1" smtClean="0"/>
              <a:t>Armbrust</a:t>
            </a:r>
            <a:r>
              <a:rPr lang="en-US" dirty="0" smtClean="0"/>
              <a:t> lab, contains a</a:t>
            </a:r>
          </a:p>
          <a:p>
            <a:pPr>
              <a:buNone/>
            </a:pPr>
            <a:r>
              <a:rPr lang="en-US" dirty="0" smtClean="0"/>
              <a:t>technique for scaffolding</a:t>
            </a:r>
          </a:p>
          <a:p>
            <a:pPr>
              <a:buNone/>
            </a:pPr>
            <a:r>
              <a:rPr lang="en-US" dirty="0" err="1" smtClean="0"/>
              <a:t>metagenome</a:t>
            </a:r>
            <a:r>
              <a:rPr lang="en-US" dirty="0" smtClean="0"/>
              <a:t> </a:t>
            </a:r>
            <a:r>
              <a:rPr lang="en-US" dirty="0" err="1" smtClean="0"/>
              <a:t>contigs</a:t>
            </a:r>
            <a:r>
              <a:rPr lang="en-US" dirty="0" smtClean="0"/>
              <a:t> into</a:t>
            </a:r>
          </a:p>
          <a:p>
            <a:pPr>
              <a:buNone/>
            </a:pPr>
            <a:r>
              <a:rPr lang="en-US" dirty="0" smtClean="0"/>
              <a:t>~whole genomes.  </a:t>
            </a:r>
            <a:r>
              <a:rPr lang="en-US" b="1" dirty="0" smtClean="0"/>
              <a:t>YES.</a:t>
            </a:r>
            <a:endParaRPr lang="en-US" dirty="0" smtClean="0"/>
          </a:p>
          <a:p>
            <a:pPr>
              <a:buNone/>
            </a:pPr>
            <a:endParaRPr lang="en-US" dirty="0"/>
          </a:p>
        </p:txBody>
      </p:sp>
      <p:pic>
        <p:nvPicPr>
          <p:cNvPr id="5" name="Picture 4"/>
          <p:cNvPicPr>
            <a:picLocks noChangeAspect="1"/>
          </p:cNvPicPr>
          <p:nvPr/>
        </p:nvPicPr>
        <p:blipFill>
          <a:blip r:embed="rId2"/>
          <a:srcRect l="3875"/>
          <a:stretch>
            <a:fillRect/>
          </a:stretch>
        </p:blipFill>
        <p:spPr>
          <a:xfrm>
            <a:off x="4510700" y="2482548"/>
            <a:ext cx="4633300" cy="3537252"/>
          </a:xfrm>
          <a:prstGeom prst="rect">
            <a:avLst/>
          </a:prstGeom>
        </p:spPr>
      </p:pic>
    </p:spTree>
    <p:extLst>
      <p:ext uri="{BB962C8B-B14F-4D97-AF65-F5344CB8AC3E}">
        <p14:creationId xmlns:p14="http://schemas.microsoft.com/office/powerpoint/2010/main" val="34579255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thoughts</a:t>
            </a:r>
            <a:endParaRPr lang="en-US" dirty="0"/>
          </a:p>
        </p:txBody>
      </p:sp>
      <p:sp>
        <p:nvSpPr>
          <p:cNvPr id="3" name="Content Placeholder 2"/>
          <p:cNvSpPr>
            <a:spLocks noGrp="1"/>
          </p:cNvSpPr>
          <p:nvPr>
            <p:ph sz="quarter" idx="1"/>
          </p:nvPr>
        </p:nvSpPr>
        <p:spPr/>
        <p:txBody>
          <a:bodyPr/>
          <a:lstStyle/>
          <a:p>
            <a:r>
              <a:rPr lang="en-US" dirty="0" smtClean="0"/>
              <a:t>What works?</a:t>
            </a:r>
          </a:p>
          <a:p>
            <a:r>
              <a:rPr lang="en-US" dirty="0" smtClean="0"/>
              <a:t>What needs work?</a:t>
            </a:r>
          </a:p>
          <a:p>
            <a:r>
              <a:rPr lang="en-US" dirty="0" smtClean="0"/>
              <a:t>What will work?</a:t>
            </a:r>
            <a:endParaRPr lang="en-US" dirty="0"/>
          </a:p>
        </p:txBody>
      </p:sp>
    </p:spTree>
    <p:extLst>
      <p:ext uri="{BB962C8B-B14F-4D97-AF65-F5344CB8AC3E}">
        <p14:creationId xmlns:p14="http://schemas.microsoft.com/office/powerpoint/2010/main" val="2400105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works?</a:t>
            </a:r>
            <a:endParaRPr lang="en-US" dirty="0"/>
          </a:p>
        </p:txBody>
      </p:sp>
      <p:sp>
        <p:nvSpPr>
          <p:cNvPr id="3" name="Content Placeholder 2"/>
          <p:cNvSpPr>
            <a:spLocks noGrp="1"/>
          </p:cNvSpPr>
          <p:nvPr>
            <p:ph sz="quarter" idx="1"/>
          </p:nvPr>
        </p:nvSpPr>
        <p:spPr/>
        <p:txBody>
          <a:bodyPr/>
          <a:lstStyle/>
          <a:p>
            <a:pPr>
              <a:buNone/>
            </a:pPr>
            <a:r>
              <a:rPr lang="en-US" dirty="0" smtClean="0"/>
              <a:t>Today,</a:t>
            </a:r>
          </a:p>
          <a:p>
            <a:pPr>
              <a:buNone/>
            </a:pPr>
            <a:endParaRPr lang="en-US" dirty="0" smtClean="0"/>
          </a:p>
          <a:p>
            <a:r>
              <a:rPr lang="en-US" dirty="0" smtClean="0"/>
              <a:t>From deep </a:t>
            </a:r>
            <a:r>
              <a:rPr lang="en-US" dirty="0" err="1" smtClean="0"/>
              <a:t>metagenomic</a:t>
            </a:r>
            <a:r>
              <a:rPr lang="en-US" dirty="0" smtClean="0"/>
              <a:t> data, you can get the gene and </a:t>
            </a:r>
            <a:r>
              <a:rPr lang="en-US" dirty="0" err="1" smtClean="0"/>
              <a:t>operon</a:t>
            </a:r>
            <a:r>
              <a:rPr lang="en-US" dirty="0" smtClean="0"/>
              <a:t> content (including abundance of both) from communities.</a:t>
            </a:r>
          </a:p>
          <a:p>
            <a:endParaRPr lang="en-US" dirty="0" smtClean="0"/>
          </a:p>
          <a:p>
            <a:r>
              <a:rPr lang="en-US" dirty="0" smtClean="0"/>
              <a:t>You can get microarray-like expression information from </a:t>
            </a:r>
            <a:r>
              <a:rPr lang="en-US" dirty="0" err="1" smtClean="0"/>
              <a:t>metatranscriptomics</a:t>
            </a:r>
            <a:r>
              <a:rPr lang="en-US" dirty="0" smtClean="0"/>
              <a:t>.</a:t>
            </a:r>
          </a:p>
          <a:p>
            <a:endParaRPr lang="en-US" dirty="0" smtClean="0"/>
          </a:p>
          <a:p>
            <a:endParaRPr lang="en-US" dirty="0"/>
          </a:p>
        </p:txBody>
      </p:sp>
    </p:spTree>
    <p:extLst>
      <p:ext uri="{BB962C8B-B14F-4D97-AF65-F5344CB8AC3E}">
        <p14:creationId xmlns:p14="http://schemas.microsoft.com/office/powerpoint/2010/main" val="148479310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needs work?</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Assembling ultra-deep samples is going to require more engineering, but is straightforward.  (“Infinite assembly.”)</a:t>
            </a:r>
          </a:p>
          <a:p>
            <a:endParaRPr lang="en-US" dirty="0" smtClean="0"/>
          </a:p>
          <a:p>
            <a:r>
              <a:rPr lang="en-US" dirty="0" smtClean="0"/>
              <a:t>Building scaffolds and extracting whole genomes has been done, but I am not yet sure how feasible it is to do systematically with existing tools (c.f. </a:t>
            </a:r>
            <a:r>
              <a:rPr lang="en-US" dirty="0" err="1" smtClean="0"/>
              <a:t>Armbrust</a:t>
            </a:r>
            <a:r>
              <a:rPr lang="en-US" dirty="0" smtClean="0"/>
              <a:t> Lab).</a:t>
            </a:r>
          </a:p>
          <a:p>
            <a:pPr>
              <a:buNone/>
            </a:pPr>
            <a:r>
              <a:rPr lang="en-US" dirty="0" smtClean="0"/>
              <a:t>  </a:t>
            </a:r>
            <a:endParaRPr lang="en-US" dirty="0"/>
          </a:p>
        </p:txBody>
      </p:sp>
    </p:spTree>
    <p:extLst>
      <p:ext uri="{BB962C8B-B14F-4D97-AF65-F5344CB8AC3E}">
        <p14:creationId xmlns:p14="http://schemas.microsoft.com/office/powerpoint/2010/main" val="10321442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Coverage distribution matters!</a:t>
            </a:r>
            <a:endParaRPr lang="en-US" dirty="0"/>
          </a:p>
        </p:txBody>
      </p:sp>
      <p:pic>
        <p:nvPicPr>
          <p:cNvPr id="4" name="Content Placeholder 7" descr="raw-coverage.pdf"/>
          <p:cNvPicPr>
            <a:picLocks noChangeAspect="1"/>
          </p:cNvPicPr>
          <p:nvPr/>
        </p:nvPicPr>
        <p:blipFill>
          <a:blip r:embed="rId2"/>
          <a:stretch>
            <a:fillRect/>
          </a:stretch>
        </p:blipFill>
        <p:spPr>
          <a:xfrm>
            <a:off x="1098726" y="1598222"/>
            <a:ext cx="7229905" cy="4819937"/>
          </a:xfrm>
          <a:prstGeom prst="rect">
            <a:avLst/>
          </a:prstGeom>
        </p:spPr>
      </p:pic>
      <p:sp>
        <p:nvSpPr>
          <p:cNvPr id="5" name="TextBox 4"/>
          <p:cNvSpPr txBox="1"/>
          <p:nvPr/>
        </p:nvSpPr>
        <p:spPr>
          <a:xfrm>
            <a:off x="7583813" y="2415974"/>
            <a:ext cx="1404084" cy="369332"/>
          </a:xfrm>
          <a:prstGeom prst="rect">
            <a:avLst/>
          </a:prstGeom>
          <a:noFill/>
        </p:spPr>
        <p:txBody>
          <a:bodyPr wrap="none" rtlCol="0">
            <a:spAutoFit/>
          </a:bodyPr>
          <a:lstStyle/>
          <a:p>
            <a:r>
              <a:rPr lang="en-US" i="1" dirty="0" smtClean="0"/>
              <a:t>(MD amplified)</a:t>
            </a:r>
            <a:endParaRPr lang="en-US" i="1" dirty="0"/>
          </a:p>
        </p:txBody>
      </p:sp>
      <p:sp>
        <p:nvSpPr>
          <p:cNvPr id="6" name="Up Arrow 5"/>
          <p:cNvSpPr/>
          <p:nvPr/>
        </p:nvSpPr>
        <p:spPr>
          <a:xfrm flipV="1">
            <a:off x="2762494" y="1776792"/>
            <a:ext cx="822960" cy="1008514"/>
          </a:xfrm>
          <a:prstGeom prst="upArrow">
            <a:avLst/>
          </a:prstGeom>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133256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work, someday?</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Sensitive analysis of strain variation.</a:t>
            </a:r>
          </a:p>
          <a:p>
            <a:pPr lvl="1"/>
            <a:r>
              <a:rPr lang="en-US" dirty="0" smtClean="0"/>
              <a:t>Both assembly and mapping approaches do a poor job detecting many kinds of biological novelty.</a:t>
            </a:r>
          </a:p>
          <a:p>
            <a:pPr lvl="1"/>
            <a:r>
              <a:rPr lang="en-US" dirty="0" smtClean="0"/>
              <a:t>The 1000 Genomes Project has developed some good tools that need to be evaluated on community samples.</a:t>
            </a:r>
          </a:p>
          <a:p>
            <a:endParaRPr lang="en-US" dirty="0" smtClean="0"/>
          </a:p>
          <a:p>
            <a:r>
              <a:rPr lang="en-US" dirty="0" smtClean="0"/>
              <a:t>Ecological/evolutionary dynamics in vivo.</a:t>
            </a:r>
          </a:p>
          <a:p>
            <a:pPr lvl="1"/>
            <a:r>
              <a:rPr lang="en-US" dirty="0" smtClean="0"/>
              <a:t>Most work done on 16s, not on genomes or functional content.</a:t>
            </a:r>
          </a:p>
          <a:p>
            <a:pPr lvl="1"/>
            <a:r>
              <a:rPr lang="en-US" dirty="0" smtClean="0"/>
              <a:t>Here, sensitivity is really important!</a:t>
            </a:r>
          </a:p>
          <a:p>
            <a:endParaRPr lang="en-US" dirty="0" smtClean="0"/>
          </a:p>
          <a:p>
            <a:endParaRPr lang="en-US" dirty="0"/>
          </a:p>
        </p:txBody>
      </p:sp>
    </p:spTree>
    <p:extLst>
      <p:ext uri="{BB962C8B-B14F-4D97-AF65-F5344CB8AC3E}">
        <p14:creationId xmlns:p14="http://schemas.microsoft.com/office/powerpoint/2010/main" val="12594735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interpretation challenge</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For soil, we have generated approximately 1200 bacterial genomes worth of assembled genomic DNA from two soil samples.</a:t>
            </a:r>
          </a:p>
          <a:p>
            <a:endParaRPr lang="en-US" dirty="0" smtClean="0"/>
          </a:p>
          <a:p>
            <a:r>
              <a:rPr lang="en-US" dirty="0" smtClean="0"/>
              <a:t>The vast majority of this genomic DNA contains unknown genes with largely unknown function.</a:t>
            </a:r>
          </a:p>
          <a:p>
            <a:endParaRPr lang="en-US" dirty="0" smtClean="0"/>
          </a:p>
          <a:p>
            <a:r>
              <a:rPr lang="en-US" dirty="0" smtClean="0"/>
              <a:t>Most annotations of gene function &amp; interaction are from a few </a:t>
            </a:r>
            <a:r>
              <a:rPr lang="en-US" dirty="0" err="1" smtClean="0"/>
              <a:t>phylogenetically</a:t>
            </a:r>
            <a:r>
              <a:rPr lang="en-US" dirty="0" smtClean="0"/>
              <a:t> limited model organisms</a:t>
            </a:r>
          </a:p>
          <a:p>
            <a:pPr lvl="1"/>
            <a:r>
              <a:rPr lang="en-US" dirty="0" err="1" smtClean="0"/>
              <a:t>Est</a:t>
            </a:r>
            <a:r>
              <a:rPr lang="en-US" dirty="0" smtClean="0"/>
              <a:t> 98% of annotations are computationally inferred: transferred from model organisms to genomic sequence, using homology.</a:t>
            </a:r>
          </a:p>
          <a:p>
            <a:pPr lvl="1"/>
            <a:r>
              <a:rPr lang="en-US" dirty="0" smtClean="0"/>
              <a:t>Can these annotations be transferred? (Probably not.)</a:t>
            </a:r>
          </a:p>
          <a:p>
            <a:pPr lvl="1">
              <a:buNone/>
            </a:pPr>
            <a:endParaRPr lang="en-US" dirty="0" smtClean="0"/>
          </a:p>
          <a:p>
            <a:pPr lvl="1" algn="ctr">
              <a:buNone/>
            </a:pPr>
            <a:r>
              <a:rPr lang="en-US" b="1" dirty="0" smtClean="0"/>
              <a:t>This will be the biggest sequence analysis challenge of the next 50 years.</a:t>
            </a:r>
            <a:endParaRPr lang="en-US" b="1" dirty="0"/>
          </a:p>
        </p:txBody>
      </p:sp>
    </p:spTree>
    <p:extLst>
      <p:ext uri="{BB962C8B-B14F-4D97-AF65-F5344CB8AC3E}">
        <p14:creationId xmlns:p14="http://schemas.microsoft.com/office/powerpoint/2010/main" val="26923471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future needs?</a:t>
            </a:r>
            <a:endParaRPr lang="en-US" dirty="0"/>
          </a:p>
        </p:txBody>
      </p:sp>
      <p:sp>
        <p:nvSpPr>
          <p:cNvPr id="3" name="Content Placeholder 2"/>
          <p:cNvSpPr>
            <a:spLocks noGrp="1"/>
          </p:cNvSpPr>
          <p:nvPr>
            <p:ph sz="quarter" idx="1"/>
          </p:nvPr>
        </p:nvSpPr>
        <p:spPr/>
        <p:txBody>
          <a:bodyPr/>
          <a:lstStyle/>
          <a:p>
            <a:r>
              <a:rPr lang="en-US" dirty="0" smtClean="0"/>
              <a:t>High-quality, medium+ throughput annotation of genomes?</a:t>
            </a:r>
          </a:p>
          <a:p>
            <a:pPr lvl="1"/>
            <a:r>
              <a:rPr lang="en-US" dirty="0" smtClean="0"/>
              <a:t>Extrapolating from model organisms is both immensely important and yet lacking.</a:t>
            </a:r>
          </a:p>
          <a:p>
            <a:pPr lvl="1"/>
            <a:r>
              <a:rPr lang="en-US" dirty="0" smtClean="0"/>
              <a:t>Strong </a:t>
            </a:r>
            <a:r>
              <a:rPr lang="en-US" dirty="0" err="1" smtClean="0"/>
              <a:t>phylogenetic</a:t>
            </a:r>
            <a:r>
              <a:rPr lang="en-US" dirty="0" smtClean="0"/>
              <a:t> sampling bias in existing annotations.</a:t>
            </a:r>
          </a:p>
          <a:p>
            <a:endParaRPr lang="en-US" dirty="0" smtClean="0"/>
          </a:p>
          <a:p>
            <a:r>
              <a:rPr lang="en-US" dirty="0" smtClean="0"/>
              <a:t>Synthetic biology for investigating non-model organisms?</a:t>
            </a:r>
          </a:p>
          <a:p>
            <a:pPr algn="ctr">
              <a:buNone/>
            </a:pPr>
            <a:r>
              <a:rPr lang="en-US" dirty="0" smtClean="0"/>
              <a:t>(Cleverness in experimental biology doesn’t scale </a:t>
            </a:r>
            <a:r>
              <a:rPr lang="en-US" dirty="0" err="1" smtClean="0">
                <a:sym typeface="Wingdings"/>
              </a:rPr>
              <a:t></a:t>
            </a:r>
            <a:r>
              <a:rPr lang="en-US" dirty="0" smtClean="0"/>
              <a:t>)</a:t>
            </a:r>
          </a:p>
          <a:p>
            <a:pPr>
              <a:buNone/>
            </a:pPr>
            <a:endParaRPr lang="en-US" dirty="0" smtClean="0"/>
          </a:p>
          <a:p>
            <a:r>
              <a:rPr lang="en-US" dirty="0" smtClean="0"/>
              <a:t>Integration of microbiology, community ecology/evolution modeling, and data analysis. </a:t>
            </a:r>
          </a:p>
        </p:txBody>
      </p:sp>
    </p:spTree>
    <p:extLst>
      <p:ext uri="{BB962C8B-B14F-4D97-AF65-F5344CB8AC3E}">
        <p14:creationId xmlns:p14="http://schemas.microsoft.com/office/powerpoint/2010/main" val="176101075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apers on our work.</a:t>
            </a:r>
            <a:endParaRPr lang="en-US" dirty="0"/>
          </a:p>
        </p:txBody>
      </p:sp>
      <p:sp>
        <p:nvSpPr>
          <p:cNvPr id="3" name="Content Placeholder 2"/>
          <p:cNvSpPr>
            <a:spLocks noGrp="1"/>
          </p:cNvSpPr>
          <p:nvPr>
            <p:ph sz="quarter" idx="1"/>
          </p:nvPr>
        </p:nvSpPr>
        <p:spPr>
          <a:xfrm>
            <a:off x="914400" y="1447800"/>
            <a:ext cx="7772400" cy="4835358"/>
          </a:xfrm>
        </p:spPr>
        <p:txBody>
          <a:bodyPr>
            <a:normAutofit fontScale="92500"/>
          </a:bodyPr>
          <a:lstStyle/>
          <a:p>
            <a:r>
              <a:rPr lang="en-US" dirty="0" smtClean="0"/>
              <a:t>2012 PNAS</a:t>
            </a:r>
            <a:r>
              <a:rPr lang="en-US" dirty="0"/>
              <a:t>, Pell et al., </a:t>
            </a:r>
            <a:r>
              <a:rPr lang="en-US" dirty="0" err="1" smtClean="0"/>
              <a:t>pmid</a:t>
            </a:r>
            <a:r>
              <a:rPr lang="en-US" dirty="0" smtClean="0"/>
              <a:t> 22847406 (partitioning).</a:t>
            </a:r>
          </a:p>
          <a:p>
            <a:endParaRPr lang="en-US" dirty="0"/>
          </a:p>
          <a:p>
            <a:r>
              <a:rPr lang="en-US" dirty="0" smtClean="0"/>
              <a:t>Submitted, Brown et al., arXiv</a:t>
            </a:r>
            <a:r>
              <a:rPr lang="en-US" dirty="0"/>
              <a:t>:</a:t>
            </a:r>
            <a:r>
              <a:rPr lang="en-US" dirty="0" smtClean="0"/>
              <a:t>1203.4802 (digital normalization).</a:t>
            </a:r>
          </a:p>
          <a:p>
            <a:endParaRPr lang="en-US" dirty="0"/>
          </a:p>
          <a:p>
            <a:r>
              <a:rPr lang="en-US" dirty="0" smtClean="0"/>
              <a:t>Submitted, Howe et al, </a:t>
            </a:r>
            <a:r>
              <a:rPr lang="en-US" dirty="0" err="1" smtClean="0"/>
              <a:t>arXiv</a:t>
            </a:r>
            <a:r>
              <a:rPr lang="en-US" dirty="0"/>
              <a:t>: </a:t>
            </a:r>
            <a:r>
              <a:rPr lang="en-US" dirty="0" smtClean="0"/>
              <a:t>1212.0159 </a:t>
            </a:r>
            <a:r>
              <a:rPr lang="en-US" dirty="0"/>
              <a:t>(</a:t>
            </a:r>
            <a:r>
              <a:rPr lang="en-US" dirty="0" smtClean="0"/>
              <a:t>artifact removal from Illumina metagenomes).</a:t>
            </a:r>
          </a:p>
          <a:p>
            <a:endParaRPr lang="en-US" dirty="0"/>
          </a:p>
          <a:p>
            <a:r>
              <a:rPr lang="en-US" dirty="0" smtClean="0"/>
              <a:t>Submitted, Howe et al., </a:t>
            </a:r>
            <a:r>
              <a:rPr lang="en-US" dirty="0" err="1" smtClean="0"/>
              <a:t>arXiv</a:t>
            </a:r>
            <a:r>
              <a:rPr lang="en-US" dirty="0"/>
              <a:t>: 1212.2832 – </a:t>
            </a:r>
            <a:r>
              <a:rPr lang="en-US" dirty="0" smtClean="0"/>
              <a:t>Assembling large, complex environmental metagenomes.</a:t>
            </a:r>
          </a:p>
          <a:p>
            <a:endParaRPr lang="en-US" dirty="0"/>
          </a:p>
          <a:p>
            <a:r>
              <a:rPr lang="en-US" dirty="0" smtClean="0"/>
              <a:t>In preparation, Zhang et al. – efficient k-</a:t>
            </a:r>
            <a:r>
              <a:rPr lang="en-US" dirty="0" err="1" smtClean="0"/>
              <a:t>mer</a:t>
            </a:r>
            <a:r>
              <a:rPr lang="en-US" dirty="0" smtClean="0"/>
              <a:t> counting.</a:t>
            </a:r>
            <a:endParaRPr lang="en-US" dirty="0"/>
          </a:p>
        </p:txBody>
      </p:sp>
    </p:spTree>
    <p:extLst>
      <p:ext uri="{BB962C8B-B14F-4D97-AF65-F5344CB8AC3E}">
        <p14:creationId xmlns:p14="http://schemas.microsoft.com/office/powerpoint/2010/main" val="183102884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reading</a:t>
            </a:r>
            <a:endParaRPr lang="en-US" dirty="0"/>
          </a:p>
        </p:txBody>
      </p:sp>
      <p:sp>
        <p:nvSpPr>
          <p:cNvPr id="3" name="Content Placeholder 2"/>
          <p:cNvSpPr>
            <a:spLocks noGrp="1"/>
          </p:cNvSpPr>
          <p:nvPr>
            <p:ph sz="quarter" idx="1"/>
          </p:nvPr>
        </p:nvSpPr>
        <p:spPr/>
        <p:txBody>
          <a:bodyPr/>
          <a:lstStyle/>
          <a:p>
            <a:r>
              <a:rPr lang="en-US" dirty="0" smtClean="0"/>
              <a:t>“Comparative </a:t>
            </a:r>
            <a:r>
              <a:rPr lang="en-US" dirty="0"/>
              <a:t>metagenomic and rRNA microbial diversity characterization using </a:t>
            </a:r>
            <a:r>
              <a:rPr lang="en-US" dirty="0" err="1"/>
              <a:t>archaeal</a:t>
            </a:r>
            <a:r>
              <a:rPr lang="en-US" dirty="0"/>
              <a:t> and bacterial synthetic communities</a:t>
            </a:r>
            <a:r>
              <a:rPr lang="en-US" dirty="0" smtClean="0"/>
              <a:t>.” </a:t>
            </a:r>
            <a:r>
              <a:rPr lang="en-US" dirty="0" err="1" smtClean="0"/>
              <a:t>Shakya</a:t>
            </a:r>
            <a:r>
              <a:rPr lang="en-US" dirty="0"/>
              <a:t> et al., </a:t>
            </a:r>
            <a:r>
              <a:rPr lang="en-US" dirty="0" err="1" smtClean="0"/>
              <a:t>pmid</a:t>
            </a:r>
            <a:r>
              <a:rPr lang="en-US" dirty="0" smtClean="0"/>
              <a:t> 23387867.</a:t>
            </a:r>
          </a:p>
          <a:p>
            <a:pPr lvl="1"/>
            <a:r>
              <a:rPr lang="en-US" dirty="0" smtClean="0"/>
              <a:t>Good benchmark data set!</a:t>
            </a:r>
          </a:p>
          <a:p>
            <a:pPr marL="320040" lvl="1" indent="0" algn="ctr">
              <a:buNone/>
            </a:pPr>
            <a:r>
              <a:rPr lang="en-US" dirty="0" smtClean="0"/>
              <a:t>“</a:t>
            </a:r>
            <a:r>
              <a:rPr lang="en-US" i="1" dirty="0" smtClean="0"/>
              <a:t>The results … indicate that a single gene marker such as rRNA is a poor determinant of the community structure in metagenomic sequence data from complex communities.”</a:t>
            </a:r>
            <a:endParaRPr lang="en-US" dirty="0"/>
          </a:p>
        </p:txBody>
      </p:sp>
    </p:spTree>
    <p:extLst>
      <p:ext uri="{BB962C8B-B14F-4D97-AF65-F5344CB8AC3E}">
        <p14:creationId xmlns:p14="http://schemas.microsoft.com/office/powerpoint/2010/main" val="2660508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Assembly depends on high coverage</a:t>
            </a:r>
            <a:endParaRPr lang="en-US" dirty="0"/>
          </a:p>
        </p:txBody>
      </p:sp>
      <p:pic>
        <p:nvPicPr>
          <p:cNvPr id="4" name="Content Placeholder 3" descr="refassem-coverage.pdf"/>
          <p:cNvPicPr>
            <a:picLocks noGrp="1" noChangeAspect="1"/>
          </p:cNvPicPr>
          <p:nvPr>
            <p:ph sz="quarter" idx="1"/>
          </p:nvPr>
        </p:nvPicPr>
        <p:blipFill>
          <a:blip r:embed="rId2"/>
          <a:stretch>
            <a:fillRect/>
          </a:stretch>
        </p:blipFill>
        <p:spPr>
          <a:xfrm>
            <a:off x="914400" y="1489147"/>
            <a:ext cx="7477813" cy="4985208"/>
          </a:xfrm>
        </p:spPr>
      </p:pic>
    </p:spTree>
    <p:extLst>
      <p:ext uri="{BB962C8B-B14F-4D97-AF65-F5344CB8AC3E}">
        <p14:creationId xmlns:p14="http://schemas.microsoft.com/office/powerpoint/2010/main" val="6376364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448698" y="2332037"/>
            <a:ext cx="3234552"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Shared low-level transcripts may not reach the threshold for assembly.</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itle 2"/>
          <p:cNvSpPr txBox="1">
            <a:spLocks/>
          </p:cNvSpPr>
          <p:nvPr/>
        </p:nvSpPr>
        <p:spPr>
          <a:xfrm>
            <a:off x="457200" y="274638"/>
            <a:ext cx="8229600" cy="1143000"/>
          </a:xfrm>
          <a:prstGeom prst="rect">
            <a:avLst/>
          </a:prstGeom>
        </p:spPr>
        <p:txBody>
          <a:bodyPr vert="horz" rtlCol="0" anchor="ctr">
            <a:normAutofit fontScale="90000"/>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100" b="1" i="0" u="none" strike="noStrike" kern="1200" cap="none" spc="0" normalizeH="0" baseline="0" noProof="0" smtClean="0">
                <a:ln>
                  <a:noFill/>
                </a:ln>
                <a:solidFill>
                  <a:schemeClr val="tx2"/>
                </a:solidFill>
                <a:effectLst>
                  <a:outerShdw blurRad="31750" dist="25400" dir="5400000" algn="tl" rotWithShape="0">
                    <a:srgbClr val="000000">
                      <a:alpha val="25000"/>
                    </a:srgbClr>
                  </a:outerShdw>
                </a:effectLst>
                <a:uLnTx/>
                <a:uFillTx/>
                <a:latin typeface="+mj-lt"/>
                <a:ea typeface="+mj-ea"/>
                <a:cs typeface="+mj-cs"/>
              </a:rPr>
              <a:t>Co-assembly is important for sensitivity</a:t>
            </a:r>
            <a:endParaRPr kumimoji="0" 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endParaRPr>
          </a:p>
        </p:txBody>
      </p:sp>
      <p:pic>
        <p:nvPicPr>
          <p:cNvPr id="6" name="Picture 5"/>
          <p:cNvPicPr>
            <a:picLocks noChangeAspect="1"/>
          </p:cNvPicPr>
          <p:nvPr/>
        </p:nvPicPr>
        <p:blipFill>
          <a:blip r:embed="rId2"/>
          <a:stretch>
            <a:fillRect/>
          </a:stretch>
        </p:blipFill>
        <p:spPr>
          <a:xfrm>
            <a:off x="4663452" y="1933221"/>
            <a:ext cx="4201397" cy="4386753"/>
          </a:xfrm>
          <a:prstGeom prst="rect">
            <a:avLst/>
          </a:prstGeom>
        </p:spPr>
      </p:pic>
    </p:spTree>
    <p:extLst>
      <p:ext uri="{BB962C8B-B14F-4D97-AF65-F5344CB8AC3E}">
        <p14:creationId xmlns:p14="http://schemas.microsoft.com/office/powerpoint/2010/main" val="191927791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ＭＳ ゴシック"/>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ヒラギノ明朝 Pro W3"/>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Equity.thmx</Template>
  <TotalTime>12826</TotalTime>
  <Words>2993</Words>
  <Application>Microsoft Macintosh PowerPoint</Application>
  <PresentationFormat>On-screen Show (4:3)</PresentationFormat>
  <Paragraphs>563</Paragraphs>
  <Slides>74</Slides>
  <Notes>2</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Equity</vt:lpstr>
      <vt:lpstr>Assembling metagenomes: a not so practical guide</vt:lpstr>
      <vt:lpstr>Acknowledgements</vt:lpstr>
      <vt:lpstr>Acknowledgements</vt:lpstr>
      <vt:lpstr>PowerPoint Presentation</vt:lpstr>
      <vt:lpstr>Shotgun sequencing and coverage</vt:lpstr>
      <vt:lpstr>Random sampling =&gt; deep sampling needed</vt:lpstr>
      <vt:lpstr>Coverage distribution matters!</vt:lpstr>
      <vt:lpstr>Assembly depends on high coverage</vt:lpstr>
      <vt:lpstr>PowerPoint Presentation</vt:lpstr>
      <vt:lpstr>K-mer based assemblers scale poorly</vt:lpstr>
      <vt:lpstr>De Bruijn graphs scale poorly with data size</vt:lpstr>
      <vt:lpstr>Practical memory measurements</vt:lpstr>
      <vt:lpstr>How much data do we need? (I)</vt:lpstr>
      <vt:lpstr>Assembly results for Iowa corn and prairie (2x ~300 Gbp soil metagenomes)</vt:lpstr>
      <vt:lpstr>Resulting contigs are low coverage.</vt:lpstr>
      <vt:lpstr>How much? (II)</vt:lpstr>
      <vt:lpstr>We can estimate sequencing req’d:</vt:lpstr>
      <vt:lpstr>“Whoa, that’s a lot of data…”</vt:lpstr>
      <vt:lpstr>Some approximate metagenome sizes</vt:lpstr>
      <vt:lpstr>How can we scale assembly!?</vt:lpstr>
      <vt:lpstr>Approach I: Digital normalization (a computational version of library normalization)</vt:lpstr>
      <vt:lpstr>We only need ~5x at each point.</vt:lpstr>
      <vt:lpstr>Digital normalization</vt:lpstr>
      <vt:lpstr>Digital normalization</vt:lpstr>
      <vt:lpstr>Digital normalization</vt:lpstr>
      <vt:lpstr>Digital normalization</vt:lpstr>
      <vt:lpstr>Digital normalization</vt:lpstr>
      <vt:lpstr>Digital normalization</vt:lpstr>
      <vt:lpstr>A read’s median k-mer count is a good estimator of “coverage”.</vt:lpstr>
      <vt:lpstr>Digital normalization approach</vt:lpstr>
      <vt:lpstr>Coverage before digital normalization:</vt:lpstr>
      <vt:lpstr>Coverage after digital normalization:</vt:lpstr>
      <vt:lpstr>Digital normalization approach</vt:lpstr>
      <vt:lpstr>Contig assembly is significantly more efficient and now scales with underlying genome size</vt:lpstr>
      <vt:lpstr>Digital normalization retains information, while discarding data and errors</vt:lpstr>
      <vt:lpstr>PowerPoint Presentation</vt:lpstr>
      <vt:lpstr>PowerPoint Presentation</vt:lpstr>
      <vt:lpstr>PowerPoint Presentation</vt:lpstr>
      <vt:lpstr>PowerPoint Presentation</vt:lpstr>
      <vt:lpstr>PowerPoint Presentation</vt:lpstr>
      <vt:lpstr>PowerPoint Presentation</vt:lpstr>
      <vt:lpstr>Metagenomes: Data partitioning (a computational version of cell sorting)</vt:lpstr>
      <vt:lpstr>Partitioning separates reads by genome.</vt:lpstr>
      <vt:lpstr>Partitioning: Technical challenges met (and defeated)</vt:lpstr>
      <vt:lpstr>Is your assembly good?</vt:lpstr>
      <vt:lpstr>Evaluating assembly</vt:lpstr>
      <vt:lpstr>Evaluating assemblies</vt:lpstr>
      <vt:lpstr>Our experience</vt:lpstr>
      <vt:lpstr>Metagenomic assemblies are highly variable</vt:lpstr>
      <vt:lpstr>How to choose a metagenome assembler</vt:lpstr>
      <vt:lpstr>PowerPoint Presentation</vt:lpstr>
      <vt:lpstr>PowerPoint Presentation</vt:lpstr>
      <vt:lpstr>PowerPoint Presentation</vt:lpstr>
      <vt:lpstr>Thoughts on our pipeline</vt:lpstr>
      <vt:lpstr>Deep Carbon data set</vt:lpstr>
      <vt:lpstr>DCO_TCO_MM5</vt:lpstr>
      <vt:lpstr>Assembly stats:</vt:lpstr>
      <vt:lpstr>Chose two:</vt:lpstr>
      <vt:lpstr>How many reads map back?</vt:lpstr>
      <vt:lpstr>Annotation/exploration with MG-RAST</vt:lpstr>
      <vt:lpstr>Conclusion</vt:lpstr>
      <vt:lpstr>A few notes --</vt:lpstr>
      <vt:lpstr>You can estimate metagenome size…</vt:lpstr>
      <vt:lpstr>Estimates of metagenome size</vt:lpstr>
      <vt:lpstr>Diginorm changes your coverage.</vt:lpstr>
      <vt:lpstr>Extracting whole genomes?</vt:lpstr>
      <vt:lpstr>Concluding thoughts</vt:lpstr>
      <vt:lpstr>What works?</vt:lpstr>
      <vt:lpstr>What needs work?</vt:lpstr>
      <vt:lpstr>What will work, someday?</vt:lpstr>
      <vt:lpstr>The interpretation challenge</vt:lpstr>
      <vt:lpstr>What are future needs?</vt:lpstr>
      <vt:lpstr>Papers on our work.</vt:lpstr>
      <vt:lpstr>Recommended reading</vt:lpstr>
    </vt:vector>
  </TitlesOfParts>
  <Company>MSU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 Titus Brown</dc:creator>
  <cp:lastModifiedBy>C. Titus Brown</cp:lastModifiedBy>
  <cp:revision>79</cp:revision>
  <dcterms:created xsi:type="dcterms:W3CDTF">2012-04-23T16:02:38Z</dcterms:created>
  <dcterms:modified xsi:type="dcterms:W3CDTF">2013-09-19T15:07:09Z</dcterms:modified>
</cp:coreProperties>
</file>